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7"/>
  </p:notesMasterIdLst>
  <p:sldIdLst>
    <p:sldId id="256" r:id="rId2"/>
    <p:sldId id="296" r:id="rId3"/>
    <p:sldId id="297" r:id="rId4"/>
    <p:sldId id="269" r:id="rId5"/>
    <p:sldId id="263" r:id="rId6"/>
    <p:sldId id="271" r:id="rId7"/>
    <p:sldId id="276" r:id="rId8"/>
    <p:sldId id="278" r:id="rId9"/>
    <p:sldId id="264" r:id="rId10"/>
    <p:sldId id="282" r:id="rId11"/>
    <p:sldId id="283" r:id="rId12"/>
    <p:sldId id="284" r:id="rId13"/>
    <p:sldId id="285" r:id="rId14"/>
    <p:sldId id="287" r:id="rId15"/>
    <p:sldId id="288" r:id="rId16"/>
    <p:sldId id="298" r:id="rId17"/>
    <p:sldId id="299" r:id="rId18"/>
    <p:sldId id="301" r:id="rId19"/>
    <p:sldId id="300" r:id="rId20"/>
    <p:sldId id="302" r:id="rId21"/>
    <p:sldId id="290" r:id="rId22"/>
    <p:sldId id="292" r:id="rId23"/>
    <p:sldId id="289" r:id="rId24"/>
    <p:sldId id="291" r:id="rId25"/>
    <p:sldId id="293" r:id="rId26"/>
    <p:sldId id="294" r:id="rId27"/>
    <p:sldId id="295" r:id="rId28"/>
    <p:sldId id="303" r:id="rId29"/>
    <p:sldId id="304" r:id="rId30"/>
    <p:sldId id="305" r:id="rId31"/>
    <p:sldId id="306" r:id="rId32"/>
    <p:sldId id="307" r:id="rId33"/>
    <p:sldId id="308" r:id="rId34"/>
    <p:sldId id="309" r:id="rId35"/>
    <p:sldId id="310" r:id="rId36"/>
    <p:sldId id="311" r:id="rId37"/>
    <p:sldId id="312" r:id="rId38"/>
    <p:sldId id="313" r:id="rId39"/>
    <p:sldId id="314" r:id="rId40"/>
    <p:sldId id="315" r:id="rId41"/>
    <p:sldId id="316" r:id="rId42"/>
    <p:sldId id="317" r:id="rId43"/>
    <p:sldId id="318" r:id="rId44"/>
    <p:sldId id="319" r:id="rId45"/>
    <p:sldId id="320" r:id="rId46"/>
    <p:sldId id="321" r:id="rId47"/>
    <p:sldId id="322" r:id="rId48"/>
    <p:sldId id="323" r:id="rId49"/>
    <p:sldId id="336" r:id="rId50"/>
    <p:sldId id="337" r:id="rId51"/>
    <p:sldId id="338" r:id="rId52"/>
    <p:sldId id="343" r:id="rId53"/>
    <p:sldId id="344" r:id="rId54"/>
    <p:sldId id="339" r:id="rId55"/>
    <p:sldId id="348" r:id="rId56"/>
    <p:sldId id="349" r:id="rId57"/>
    <p:sldId id="350" r:id="rId58"/>
    <p:sldId id="352" r:id="rId59"/>
    <p:sldId id="356" r:id="rId60"/>
    <p:sldId id="353" r:id="rId61"/>
    <p:sldId id="351" r:id="rId62"/>
    <p:sldId id="355" r:id="rId63"/>
    <p:sldId id="354" r:id="rId64"/>
    <p:sldId id="357" r:id="rId65"/>
    <p:sldId id="358" r:id="rId66"/>
    <p:sldId id="359" r:id="rId67"/>
    <p:sldId id="360" r:id="rId68"/>
    <p:sldId id="361" r:id="rId69"/>
    <p:sldId id="363" r:id="rId70"/>
    <p:sldId id="364" r:id="rId71"/>
    <p:sldId id="366" r:id="rId72"/>
    <p:sldId id="368" r:id="rId73"/>
    <p:sldId id="369" r:id="rId74"/>
    <p:sldId id="373" r:id="rId75"/>
    <p:sldId id="371" r:id="rId76"/>
    <p:sldId id="372" r:id="rId77"/>
    <p:sldId id="374" r:id="rId78"/>
    <p:sldId id="375" r:id="rId79"/>
    <p:sldId id="376" r:id="rId80"/>
    <p:sldId id="377" r:id="rId81"/>
    <p:sldId id="379" r:id="rId82"/>
    <p:sldId id="380" r:id="rId83"/>
    <p:sldId id="378" r:id="rId84"/>
    <p:sldId id="381" r:id="rId85"/>
    <p:sldId id="383" r:id="rId86"/>
    <p:sldId id="384" r:id="rId87"/>
    <p:sldId id="385" r:id="rId88"/>
    <p:sldId id="386" r:id="rId89"/>
    <p:sldId id="387" r:id="rId90"/>
    <p:sldId id="388" r:id="rId91"/>
    <p:sldId id="389" r:id="rId92"/>
    <p:sldId id="391" r:id="rId93"/>
    <p:sldId id="392" r:id="rId94"/>
    <p:sldId id="393" r:id="rId95"/>
    <p:sldId id="394" r:id="rId96"/>
    <p:sldId id="397" r:id="rId97"/>
    <p:sldId id="398" r:id="rId98"/>
    <p:sldId id="399" r:id="rId99"/>
    <p:sldId id="400" r:id="rId100"/>
    <p:sldId id="401" r:id="rId101"/>
    <p:sldId id="402" r:id="rId102"/>
    <p:sldId id="403" r:id="rId103"/>
    <p:sldId id="382" r:id="rId104"/>
    <p:sldId id="277" r:id="rId105"/>
    <p:sldId id="265" r:id="rId106"/>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ian Urcuqui" initials="CU" lastIdx="1" clrIdx="0">
    <p:extLst>
      <p:ext uri="{19B8F6BF-5375-455C-9EA6-DF929625EA0E}">
        <p15:presenceInfo xmlns:p15="http://schemas.microsoft.com/office/powerpoint/2012/main" userId="4cb82a53f40ede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4" d="100"/>
          <a:sy n="114" d="100"/>
        </p:scale>
        <p:origin x="47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9-05T10:40:23.706" idx="1">
    <p:pos x="10" y="10"/>
    <p:text>Qué es la Psique:
La psique es el conjunto de las capacidades humanas de un individuo que abarca los procesos conscientes e inconscientes. La palabra psique es de origen griego “ψυχή” o “psyché” que significa “alma humana”.
Antiguamente, el término psique estaba relacionado con un tipo de energía o fuerza vital de un individuo que estaba unida al cuerpo en vida y, se separaba de este tras su muerte. Con el pasar del tiempo, el concepto se alejó de la filosofía y se acercó al área de la psicología, tal como fue descrito anteriormente.
En el área de las religiones, hay muchos teólogos que se han dedicado a este concepto como el caso de Santo Tomás de Aquino que sostiene que el alma es la parte esencial del ser humano y, por ende, es lo que hace que un ser humano se distingue del otro.</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99771D-871E-44E4-AA0A-AD673C5744C3}" type="datetimeFigureOut">
              <a:rPr lang="es-CO" smtClean="0"/>
              <a:t>12/08/2018</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E9977B-5A33-4428-A91D-A4FED04AB67B}" type="slidenum">
              <a:rPr lang="es-CO" smtClean="0"/>
              <a:t>‹#›</a:t>
            </a:fld>
            <a:endParaRPr lang="es-CO"/>
          </a:p>
        </p:txBody>
      </p:sp>
    </p:spTree>
    <p:extLst>
      <p:ext uri="{BB962C8B-B14F-4D97-AF65-F5344CB8AC3E}">
        <p14:creationId xmlns:p14="http://schemas.microsoft.com/office/powerpoint/2010/main" val="1867745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CO"/>
          </a:p>
        </p:txBody>
      </p:sp>
      <p:sp>
        <p:nvSpPr>
          <p:cNvPr id="4" name="Marcador de fecha 3"/>
          <p:cNvSpPr>
            <a:spLocks noGrp="1"/>
          </p:cNvSpPr>
          <p:nvPr>
            <p:ph type="dt" sz="half" idx="10"/>
          </p:nvPr>
        </p:nvSpPr>
        <p:spPr/>
        <p:txBody>
          <a:bodyPr/>
          <a:lstStyle/>
          <a:p>
            <a:fld id="{15D56A38-8AF9-4474-AB99-F282E2900231}" type="datetime1">
              <a:rPr lang="es-CO" smtClean="0"/>
              <a:t>12/08/2018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a:t>
            </a:fld>
            <a:endParaRPr lang="es-CO"/>
          </a:p>
        </p:txBody>
      </p:sp>
    </p:spTree>
    <p:extLst>
      <p:ext uri="{BB962C8B-B14F-4D97-AF65-F5344CB8AC3E}">
        <p14:creationId xmlns:p14="http://schemas.microsoft.com/office/powerpoint/2010/main" val="1735958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EB29F937-091A-44C0-85B6-4E4120F9E169}" type="datetime1">
              <a:rPr lang="es-CO" smtClean="0"/>
              <a:t>12/08/2018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a:t>
            </a:fld>
            <a:endParaRPr lang="es-CO"/>
          </a:p>
        </p:txBody>
      </p:sp>
    </p:spTree>
    <p:extLst>
      <p:ext uri="{BB962C8B-B14F-4D97-AF65-F5344CB8AC3E}">
        <p14:creationId xmlns:p14="http://schemas.microsoft.com/office/powerpoint/2010/main" val="23274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39974EDF-9F37-4538-845F-44C54E437C5C}" type="datetime1">
              <a:rPr lang="es-CO" smtClean="0"/>
              <a:t>12/08/2018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a:t>
            </a:fld>
            <a:endParaRPr lang="es-CO"/>
          </a:p>
        </p:txBody>
      </p:sp>
    </p:spTree>
    <p:extLst>
      <p:ext uri="{BB962C8B-B14F-4D97-AF65-F5344CB8AC3E}">
        <p14:creationId xmlns:p14="http://schemas.microsoft.com/office/powerpoint/2010/main" val="1735211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31EAB086-0955-4506-98BF-51B70324519F}" type="datetime1">
              <a:rPr lang="es-CO" smtClean="0"/>
              <a:t>12/08/2018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a:t>
            </a:fld>
            <a:endParaRPr lang="es-CO"/>
          </a:p>
        </p:txBody>
      </p:sp>
    </p:spTree>
    <p:extLst>
      <p:ext uri="{BB962C8B-B14F-4D97-AF65-F5344CB8AC3E}">
        <p14:creationId xmlns:p14="http://schemas.microsoft.com/office/powerpoint/2010/main" val="1040080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E342B7FF-807F-431D-85B2-806AE4A68A98}" type="datetime1">
              <a:rPr lang="es-CO" smtClean="0"/>
              <a:t>12/08/2018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a:t>
            </a:fld>
            <a:endParaRPr lang="es-CO"/>
          </a:p>
        </p:txBody>
      </p:sp>
    </p:spTree>
    <p:extLst>
      <p:ext uri="{BB962C8B-B14F-4D97-AF65-F5344CB8AC3E}">
        <p14:creationId xmlns:p14="http://schemas.microsoft.com/office/powerpoint/2010/main" val="838704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8F463E7B-8779-4847-BB6C-42B776E82F77}" type="datetime1">
              <a:rPr lang="es-CO" smtClean="0"/>
              <a:t>12/08/2018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a:t>
            </a:fld>
            <a:endParaRPr lang="es-CO"/>
          </a:p>
        </p:txBody>
      </p:sp>
    </p:spTree>
    <p:extLst>
      <p:ext uri="{BB962C8B-B14F-4D97-AF65-F5344CB8AC3E}">
        <p14:creationId xmlns:p14="http://schemas.microsoft.com/office/powerpoint/2010/main" val="2662157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15165D0F-807A-4B9F-AB19-158207798EF6}" type="datetime1">
              <a:rPr lang="es-CO" smtClean="0"/>
              <a:t>12/08/2018</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FF3034EF-BFAE-4255-A656-297DAB7FEC3B}" type="slidenum">
              <a:rPr lang="es-CO" smtClean="0"/>
              <a:t>‹#›</a:t>
            </a:fld>
            <a:endParaRPr lang="es-CO"/>
          </a:p>
        </p:txBody>
      </p:sp>
    </p:spTree>
    <p:extLst>
      <p:ext uri="{BB962C8B-B14F-4D97-AF65-F5344CB8AC3E}">
        <p14:creationId xmlns:p14="http://schemas.microsoft.com/office/powerpoint/2010/main" val="540300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1E608C50-0512-49AE-B3B1-4F0064066B72}" type="datetime1">
              <a:rPr lang="es-CO" smtClean="0"/>
              <a:t>12/08/2018</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FF3034EF-BFAE-4255-A656-297DAB7FEC3B}" type="slidenum">
              <a:rPr lang="es-CO" smtClean="0"/>
              <a:t>‹#›</a:t>
            </a:fld>
            <a:endParaRPr lang="es-CO"/>
          </a:p>
        </p:txBody>
      </p:sp>
    </p:spTree>
    <p:extLst>
      <p:ext uri="{BB962C8B-B14F-4D97-AF65-F5344CB8AC3E}">
        <p14:creationId xmlns:p14="http://schemas.microsoft.com/office/powerpoint/2010/main" val="661564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8CD2061-93FE-49A3-A075-44EDBA130B4A}" type="datetime1">
              <a:rPr lang="es-CO" smtClean="0"/>
              <a:t>12/08/2018</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a:t>
            </a:fld>
            <a:endParaRPr lang="es-CO"/>
          </a:p>
        </p:txBody>
      </p:sp>
    </p:spTree>
    <p:extLst>
      <p:ext uri="{BB962C8B-B14F-4D97-AF65-F5344CB8AC3E}">
        <p14:creationId xmlns:p14="http://schemas.microsoft.com/office/powerpoint/2010/main" val="1458082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D1E25AD9-A404-479F-986A-B89382580660}" type="datetime1">
              <a:rPr lang="es-CO" smtClean="0"/>
              <a:t>12/08/2018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a:t>
            </a:fld>
            <a:endParaRPr lang="es-CO"/>
          </a:p>
        </p:txBody>
      </p:sp>
    </p:spTree>
    <p:extLst>
      <p:ext uri="{BB962C8B-B14F-4D97-AF65-F5344CB8AC3E}">
        <p14:creationId xmlns:p14="http://schemas.microsoft.com/office/powerpoint/2010/main" val="2039949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BFDEEA60-9CFB-4C6B-90E8-902328DB353A}" type="datetime1">
              <a:rPr lang="es-CO" smtClean="0"/>
              <a:t>12/08/2018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a:t>
            </a:fld>
            <a:endParaRPr lang="es-CO"/>
          </a:p>
        </p:txBody>
      </p:sp>
    </p:spTree>
    <p:extLst>
      <p:ext uri="{BB962C8B-B14F-4D97-AF65-F5344CB8AC3E}">
        <p14:creationId xmlns:p14="http://schemas.microsoft.com/office/powerpoint/2010/main" val="4037103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E09B35-DBF2-4EF3-A73B-DF08F1989C59}" type="datetime1">
              <a:rPr lang="es-CO" smtClean="0"/>
              <a:t>12/08/2018</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3034EF-BFAE-4255-A656-297DAB7FEC3B}" type="slidenum">
              <a:rPr lang="es-CO" smtClean="0"/>
              <a:t>‹#›</a:t>
            </a:fld>
            <a:endParaRPr lang="es-CO"/>
          </a:p>
        </p:txBody>
      </p:sp>
    </p:spTree>
    <p:extLst>
      <p:ext uri="{BB962C8B-B14F-4D97-AF65-F5344CB8AC3E}">
        <p14:creationId xmlns:p14="http://schemas.microsoft.com/office/powerpoint/2010/main" val="17306665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slideLayout" Target="../slideLayouts/slideLayout2.xml"/><Relationship Id="rId1" Type="http://schemas.openxmlformats.org/officeDocument/2006/relationships/video" Target="https://www.youtube.com/embed/dq8jTnREw5k"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slideLayout" Target="../slideLayouts/slideLayout2.xml"/><Relationship Id="rId1" Type="http://schemas.openxmlformats.org/officeDocument/2006/relationships/video" Target="https://www.youtube.com/embed/qfJ02Y689G8"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2.xml"/><Relationship Id="rId1" Type="http://schemas.openxmlformats.org/officeDocument/2006/relationships/video" Target="https://www.youtube.com/embed/4TrH-PH45T0"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video" Target="https://www.youtube.com/embed/_G3NT91AWUE"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social-engineer.org/"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2.xml"/><Relationship Id="rId1" Type="http://schemas.openxmlformats.org/officeDocument/2006/relationships/video" Target="https://www.youtube.com/embed/fHhNWAKw0bY"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tools.kali.org/category/information-gathering"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www.elmundo.es/elmundo/2008/04/19/castillayleon/1208587770.html" TargetMode="External"/><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youtu.be/-wu_pO5Z7Pk?t=2470" TargetMode="External"/><Relationship Id="rId2" Type="http://schemas.openxmlformats.org/officeDocument/2006/relationships/hyperlink" Target="https://www.theguardian.com/technology/2016/apr/19/ss7-hack-explained-mobile-phone-vulnerability-snooping-texts-calls"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hyperlink" Target="http://www.elladodelmal.com/2014/07/shoulder-surfing-con-google-glass-para.html"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2.xml"/><Relationship Id="rId1" Type="http://schemas.openxmlformats.org/officeDocument/2006/relationships/video" Target="https://www.youtube.com/embed/0y9Nf6wHaQo"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Layout" Target="../slideLayouts/slideLayout2.xml"/><Relationship Id="rId1" Type="http://schemas.openxmlformats.org/officeDocument/2006/relationships/video" Target="https://www.youtube.com/embed/CGd_M_CpeDI"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www.exploit-db.com/"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hyperlink" Target="https://www.elevenpaths.com/labstools/foca/index.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www.geocreepy.com/"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laramies/theHarvester" TargetMode="External"/><Relationship Id="rId2" Type="http://schemas.openxmlformats.org/officeDocument/2006/relationships/hyperlink" Target="https://stalkscan.com/" TargetMode="Externa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3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Layout" Target="../slideLayouts/slideLayout2.xml"/><Relationship Id="rId1" Type="http://schemas.openxmlformats.org/officeDocument/2006/relationships/video" Target="https://www.youtube.com/embed/q5DDYpjUeUQ"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scribd.com/doc/7207/cia-lock-picking-field-operative-training-manual#scribd" TargetMode="External"/><Relationship Id="rId2" Type="http://schemas.openxmlformats.org/officeDocument/2006/relationships/hyperlink" Target="https://forums.hak5.org/topic/25232-my-lock-picking-set/" TargetMode="Externa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4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2.xml"/><Relationship Id="rId1" Type="http://schemas.openxmlformats.org/officeDocument/2006/relationships/video" Target="https://www.youtube.com/embed/mO3mMYwKkK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www.social-engineer.org/social-engineering/social-engineering-infographic/"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2.xml"/><Relationship Id="rId1" Type="http://schemas.openxmlformats.org/officeDocument/2006/relationships/video" Target="https://www.youtube.com/embed/-8Wn7vWd8Y8"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slideLayout" Target="../slideLayouts/slideLayout2.xml"/><Relationship Id="rId1" Type="http://schemas.openxmlformats.org/officeDocument/2006/relationships/video" Target="https://www.youtube.com/embed/4mwbFwf4yVs"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www.lanacion.com.ar/2066645-netflix-otra-vez-usada-para-una-estafa-por-phishing"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slideLayout" Target="../slideLayouts/slideLayout2.xml"/><Relationship Id="rId1" Type="http://schemas.openxmlformats.org/officeDocument/2006/relationships/video" Target="https://www.youtube.com/embed/TqZ_73YNJJ8"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2.xml"/><Relationship Id="rId4" Type="http://schemas.openxmlformats.org/officeDocument/2006/relationships/hyperlink" Target="https://www.sonicwall.com/en-us/phishing-iq-test-landing"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hyperlink" Target="https://securelist.com/the-great-bank-robbery-the-carbanak-apt/68732/"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youtu.be/0a7o9FKzWOc" TargetMode="External"/><Relationship Id="rId1" Type="http://schemas.openxmlformats.org/officeDocument/2006/relationships/slideLayout" Target="../slideLayouts/slideLayout2.xml"/><Relationship Id="rId4" Type="http://schemas.openxmlformats.org/officeDocument/2006/relationships/hyperlink" Target="https://youtu.be/Y3j-rlA0CbE?t=334"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www.blackhat.com/docs/sp-14/materials/arsenal/sp-14-Almeida-Hacking-MIFARE-Classic-Cards-Slides.pdf" TargetMode="External"/><Relationship Id="rId2" Type="http://schemas.openxmlformats.org/officeDocument/2006/relationships/hyperlink" Target="https://en.wikipedia.org/wiki/Crypto-1"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slideLayout" Target="../slideLayouts/slideLayout2.xml"/><Relationship Id="rId1" Type="http://schemas.openxmlformats.org/officeDocument/2006/relationships/video" Target="https://www.youtube.com/embed/cxxnuofREcM"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s://firefart.at/post/how-to-crack-mifare-classic-cards/" TargetMode="External"/><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slideLayout" Target="../slideLayouts/slideLayout2.xml"/><Relationship Id="rId1" Type="http://schemas.openxmlformats.org/officeDocument/2006/relationships/video" Target="https://www.youtube.com/embed/BDO84uOfyeo"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s://youtu.be/YOkn9FK69gc"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La imagen puede contener: tex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3999"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p:cNvSpPr>
            <a:spLocks noGrp="1"/>
          </p:cNvSpPr>
          <p:nvPr>
            <p:ph type="sldNum" sz="quarter" idx="12"/>
          </p:nvPr>
        </p:nvSpPr>
        <p:spPr/>
        <p:txBody>
          <a:bodyPr/>
          <a:lstStyle/>
          <a:p>
            <a:fld id="{FF3034EF-BFAE-4255-A656-297DAB7FEC3B}" type="slidenum">
              <a:rPr lang="es-CO" smtClean="0"/>
              <a:t>1</a:t>
            </a:fld>
            <a:endParaRPr lang="es-CO"/>
          </a:p>
        </p:txBody>
      </p:sp>
    </p:spTree>
    <p:extLst>
      <p:ext uri="{BB962C8B-B14F-4D97-AF65-F5344CB8AC3E}">
        <p14:creationId xmlns:p14="http://schemas.microsoft.com/office/powerpoint/2010/main" val="618800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10</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“No existe un mecanismo de defensa tecnológico contra un ataque basado en vulnerabilidades de la psique humana”</a:t>
            </a:r>
            <a:endParaRPr lang="es-CO" dirty="0"/>
          </a:p>
        </p:txBody>
      </p:sp>
      <p:pic>
        <p:nvPicPr>
          <p:cNvPr id="7"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2291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algn="just"/>
            <a:r>
              <a:rPr lang="es-CO" sz="4000" dirty="0">
                <a:solidFill>
                  <a:schemeClr val="bg1"/>
                </a:solidFill>
                <a:latin typeface="Berlin Sans FB Demi" panose="020E0802020502020306" pitchFamily="34" charset="0"/>
              </a:rPr>
              <a:t>La reciprocidad. Ofrecer con la finalidad de recibir algo a cambio.</a:t>
            </a:r>
          </a:p>
          <a:p>
            <a:pPr algn="just"/>
            <a:r>
              <a:rPr lang="es-CO" sz="4000" dirty="0">
                <a:solidFill>
                  <a:schemeClr val="bg1"/>
                </a:solidFill>
                <a:latin typeface="Berlin Sans FB Demi" panose="020E0802020502020306" pitchFamily="34" charset="0"/>
              </a:rPr>
              <a:t>Coherencia y compromiso. Por ejemplo, las estrategias de marketing tipo </a:t>
            </a:r>
            <a:r>
              <a:rPr lang="es-CO" sz="4000" i="1" dirty="0">
                <a:solidFill>
                  <a:schemeClr val="bg1"/>
                </a:solidFill>
                <a:latin typeface="Berlin Sans FB Demi" panose="020E0802020502020306" pitchFamily="34" charset="0"/>
              </a:rPr>
              <a:t>try and </a:t>
            </a:r>
            <a:r>
              <a:rPr lang="es-CO" sz="4000" i="1" dirty="0" err="1">
                <a:solidFill>
                  <a:schemeClr val="bg1"/>
                </a:solidFill>
                <a:latin typeface="Berlin Sans FB Demi" panose="020E0802020502020306" pitchFamily="34" charset="0"/>
              </a:rPr>
              <a:t>buy</a:t>
            </a:r>
            <a:r>
              <a:rPr lang="es-CO" sz="4000" i="1" dirty="0">
                <a:solidFill>
                  <a:schemeClr val="bg1"/>
                </a:solidFill>
                <a:latin typeface="Berlin Sans FB Demi" panose="020E0802020502020306" pitchFamily="34" charset="0"/>
              </a:rPr>
              <a:t>.</a:t>
            </a:r>
          </a:p>
          <a:p>
            <a:pPr algn="just"/>
            <a:r>
              <a:rPr lang="es-CO" sz="4000" dirty="0">
                <a:solidFill>
                  <a:schemeClr val="bg1"/>
                </a:solidFill>
                <a:latin typeface="Berlin Sans FB Demi" panose="020E0802020502020306" pitchFamily="34" charset="0"/>
              </a:rPr>
              <a:t>Prueba social.</a:t>
            </a:r>
          </a:p>
          <a:p>
            <a:pPr algn="just"/>
            <a:r>
              <a:rPr lang="es-CO" sz="4000" dirty="0">
                <a:solidFill>
                  <a:schemeClr val="bg1"/>
                </a:solidFill>
                <a:latin typeface="Berlin Sans FB Demi" panose="020E0802020502020306" pitchFamily="34" charset="0"/>
              </a:rPr>
              <a:t>Simpatía. Influenciar a alguien a partir de las similitudes y apariencias.</a:t>
            </a:r>
          </a:p>
          <a:p>
            <a:pPr algn="just"/>
            <a:endParaRPr lang="es-CO" sz="4000" i="1" dirty="0">
              <a:solidFill>
                <a:schemeClr val="bg1"/>
              </a:solidFill>
              <a:latin typeface="Berlin Sans FB Demi" panose="020E0802020502020306" pitchFamily="34" charset="0"/>
            </a:endParaRPr>
          </a:p>
          <a:p>
            <a:pPr algn="just"/>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100</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3570208"/>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r>
              <a:rPr lang="es-CO" sz="2800" u="sng" dirty="0">
                <a:solidFill>
                  <a:schemeClr val="bg1"/>
                </a:solidFill>
                <a:latin typeface="Berlin Sans FB Demi" panose="020E0802020502020306" pitchFamily="34" charset="0"/>
              </a:rPr>
              <a:t>Manipulación</a:t>
            </a:r>
            <a:endParaRPr lang="es-CO" sz="2800" b="1" dirty="0">
              <a:solidFill>
                <a:schemeClr val="bg1"/>
              </a:solidFill>
              <a:latin typeface="Berlin Sans FB Demi" panose="020E0802020502020306" pitchFamily="34" charset="0"/>
            </a:endParaRPr>
          </a:p>
          <a:p>
            <a:pPr algn="ctr"/>
            <a:endParaRPr lang="es-CO" sz="3600" b="1" dirty="0">
              <a:solidFill>
                <a:schemeClr val="bg1"/>
              </a:solidFill>
              <a:latin typeface="Berlin Sans FB Demi" panose="020E0802020502020306" pitchFamily="34" charset="0"/>
            </a:endParaRPr>
          </a:p>
          <a:p>
            <a:pPr algn="ctr"/>
            <a:endParaRPr lang="es-CO" sz="3600" b="1" dirty="0">
              <a:solidFill>
                <a:schemeClr val="bg1"/>
              </a:solidFill>
              <a:latin typeface="Berlin Sans FB Demi" panose="020E0802020502020306" pitchFamily="34" charset="0"/>
            </a:endParaRPr>
          </a:p>
          <a:p>
            <a:pPr algn="ctr"/>
            <a:endParaRPr lang="es-CO" sz="3600" b="1" dirty="0">
              <a:solidFill>
                <a:schemeClr val="bg1"/>
              </a:solidFill>
              <a:latin typeface="Berlin Sans FB Demi" panose="020E0802020502020306" pitchFamily="34" charset="0"/>
            </a:endParaRPr>
          </a:p>
        </p:txBody>
      </p:sp>
      <p:sp>
        <p:nvSpPr>
          <p:cNvPr id="2" name="Rectangle 1">
            <a:extLst>
              <a:ext uri="{FF2B5EF4-FFF2-40B4-BE49-F238E27FC236}">
                <a16:creationId xmlns:a16="http://schemas.microsoft.com/office/drawing/2014/main" id="{7B08357A-6091-417F-916E-0566FE3DEC1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Intervenir</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medios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hábiles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veces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arteros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política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el</a:t>
            </a:r>
            <a:r>
              <a:rPr kumimoji="0" lang="es-CO" altLang="es-CO" sz="1800" b="0" i="0" u="none" strike="noStrike" cap="none" normalizeH="0" baseline="0">
                <a:ln>
                  <a:noFill/>
                </a:ln>
                <a:solidFill>
                  <a:schemeClr val="tx1"/>
                </a:solidFill>
                <a:effectLst/>
                <a:latin typeface="Arial" panose="020B0604020202020204" pitchFamily="34" charset="0"/>
              </a:rPr>
              <a:t>mercado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información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etc.,</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distorsión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verdad</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justicia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al</a:t>
            </a:r>
            <a:r>
              <a:rPr kumimoji="0" lang="es-CO" altLang="es-CO" sz="1800" b="0" i="0" u="none" strike="noStrike" cap="none" normalizeH="0" baseline="0">
                <a:ln>
                  <a:noFill/>
                </a:ln>
                <a:solidFill>
                  <a:schemeClr val="tx1"/>
                </a:solidFill>
                <a:effectLst/>
                <a:latin typeface="Arial" panose="020B0604020202020204" pitchFamily="34" charset="0"/>
              </a:rPr>
              <a:t>servicio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intereses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particulares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r>
              <a:rPr kumimoji="0" lang="es-CO" altLang="es-CO" sz="900" b="0" i="0" u="none" strike="noStrike" cap="none" normalizeH="0" baseline="0">
                <a:ln>
                  <a:noFill/>
                </a:ln>
                <a:solidFill>
                  <a:schemeClr val="tx1"/>
                </a:solidFill>
                <a:effectLst/>
              </a:rPr>
              <a:t> </a:t>
            </a: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7888175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algn="just"/>
            <a:r>
              <a:rPr lang="es-CO" sz="4000" dirty="0">
                <a:solidFill>
                  <a:schemeClr val="bg1"/>
                </a:solidFill>
                <a:latin typeface="Berlin Sans FB Demi" panose="020E0802020502020306" pitchFamily="34" charset="0"/>
              </a:rPr>
              <a:t>La reciprocidad. Ofrecer con la finalidad de recibir algo a cambio.</a:t>
            </a:r>
          </a:p>
          <a:p>
            <a:pPr algn="just"/>
            <a:r>
              <a:rPr lang="es-CO" sz="4000" dirty="0">
                <a:solidFill>
                  <a:schemeClr val="bg1"/>
                </a:solidFill>
                <a:latin typeface="Berlin Sans FB Demi" panose="020E0802020502020306" pitchFamily="34" charset="0"/>
              </a:rPr>
              <a:t>Coherencia y compromiso. Por ejemplo, las estrategias de marketing tipo </a:t>
            </a:r>
            <a:r>
              <a:rPr lang="es-CO" sz="4000" i="1" dirty="0">
                <a:solidFill>
                  <a:schemeClr val="bg1"/>
                </a:solidFill>
                <a:latin typeface="Berlin Sans FB Demi" panose="020E0802020502020306" pitchFamily="34" charset="0"/>
              </a:rPr>
              <a:t>try and </a:t>
            </a:r>
            <a:r>
              <a:rPr lang="es-CO" sz="4000" i="1" dirty="0" err="1">
                <a:solidFill>
                  <a:schemeClr val="bg1"/>
                </a:solidFill>
                <a:latin typeface="Berlin Sans FB Demi" panose="020E0802020502020306" pitchFamily="34" charset="0"/>
              </a:rPr>
              <a:t>buy</a:t>
            </a:r>
            <a:r>
              <a:rPr lang="es-CO" sz="4000" i="1" dirty="0">
                <a:solidFill>
                  <a:schemeClr val="bg1"/>
                </a:solidFill>
                <a:latin typeface="Berlin Sans FB Demi" panose="020E0802020502020306" pitchFamily="34" charset="0"/>
              </a:rPr>
              <a:t>.</a:t>
            </a:r>
          </a:p>
          <a:p>
            <a:pPr algn="just"/>
            <a:r>
              <a:rPr lang="es-CO" sz="4000" dirty="0">
                <a:solidFill>
                  <a:schemeClr val="bg1"/>
                </a:solidFill>
                <a:latin typeface="Berlin Sans FB Demi" panose="020E0802020502020306" pitchFamily="34" charset="0"/>
              </a:rPr>
              <a:t>Prueba social.</a:t>
            </a:r>
          </a:p>
          <a:p>
            <a:pPr algn="just"/>
            <a:r>
              <a:rPr lang="es-CO" sz="4000" dirty="0">
                <a:solidFill>
                  <a:schemeClr val="bg1"/>
                </a:solidFill>
                <a:latin typeface="Berlin Sans FB Demi" panose="020E0802020502020306" pitchFamily="34" charset="0"/>
              </a:rPr>
              <a:t>Simpatía. Influenciar a alguien a partir de las similitudes y apariencias.</a:t>
            </a:r>
          </a:p>
          <a:p>
            <a:pPr algn="just"/>
            <a:endParaRPr lang="es-CO" sz="4000" i="1" dirty="0">
              <a:solidFill>
                <a:schemeClr val="bg1"/>
              </a:solidFill>
              <a:latin typeface="Berlin Sans FB Demi" panose="020E0802020502020306" pitchFamily="34" charset="0"/>
            </a:endParaRPr>
          </a:p>
          <a:p>
            <a:pPr algn="just"/>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101</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3570208"/>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r>
              <a:rPr lang="es-CO" sz="2800" u="sng" dirty="0">
                <a:solidFill>
                  <a:schemeClr val="bg1"/>
                </a:solidFill>
                <a:latin typeface="Berlin Sans FB Demi" panose="020E0802020502020306" pitchFamily="34" charset="0"/>
              </a:rPr>
              <a:t>Manipulación</a:t>
            </a:r>
            <a:endParaRPr lang="es-CO" sz="2800" b="1" dirty="0">
              <a:solidFill>
                <a:schemeClr val="bg1"/>
              </a:solidFill>
              <a:latin typeface="Berlin Sans FB Demi" panose="020E0802020502020306" pitchFamily="34" charset="0"/>
            </a:endParaRPr>
          </a:p>
          <a:p>
            <a:pPr algn="ctr"/>
            <a:endParaRPr lang="es-CO" sz="3600" b="1" dirty="0">
              <a:solidFill>
                <a:schemeClr val="bg1"/>
              </a:solidFill>
              <a:latin typeface="Berlin Sans FB Demi" panose="020E0802020502020306" pitchFamily="34" charset="0"/>
            </a:endParaRPr>
          </a:p>
          <a:p>
            <a:pPr algn="ctr"/>
            <a:endParaRPr lang="es-CO" sz="3600" b="1" dirty="0">
              <a:solidFill>
                <a:schemeClr val="bg1"/>
              </a:solidFill>
              <a:latin typeface="Berlin Sans FB Demi" panose="020E0802020502020306" pitchFamily="34" charset="0"/>
            </a:endParaRPr>
          </a:p>
          <a:p>
            <a:pPr algn="ctr"/>
            <a:endParaRPr lang="es-CO" sz="3600" b="1" dirty="0">
              <a:solidFill>
                <a:schemeClr val="bg1"/>
              </a:solidFill>
              <a:latin typeface="Berlin Sans FB Demi" panose="020E0802020502020306" pitchFamily="34" charset="0"/>
            </a:endParaRPr>
          </a:p>
        </p:txBody>
      </p:sp>
      <p:sp>
        <p:nvSpPr>
          <p:cNvPr id="2" name="Rectangle 1">
            <a:extLst>
              <a:ext uri="{FF2B5EF4-FFF2-40B4-BE49-F238E27FC236}">
                <a16:creationId xmlns:a16="http://schemas.microsoft.com/office/drawing/2014/main" id="{7B08357A-6091-417F-916E-0566FE3DEC1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Intervenir</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medios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hábiles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veces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arteros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política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el</a:t>
            </a:r>
            <a:r>
              <a:rPr kumimoji="0" lang="es-CO" altLang="es-CO" sz="1800" b="0" i="0" u="none" strike="noStrike" cap="none" normalizeH="0" baseline="0">
                <a:ln>
                  <a:noFill/>
                </a:ln>
                <a:solidFill>
                  <a:schemeClr val="tx1"/>
                </a:solidFill>
                <a:effectLst/>
                <a:latin typeface="Arial" panose="020B0604020202020204" pitchFamily="34" charset="0"/>
              </a:rPr>
              <a:t>mercado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información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etc.,</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distorsión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verdad</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justicia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al</a:t>
            </a:r>
            <a:r>
              <a:rPr kumimoji="0" lang="es-CO" altLang="es-CO" sz="1800" b="0" i="0" u="none" strike="noStrike" cap="none" normalizeH="0" baseline="0">
                <a:ln>
                  <a:noFill/>
                </a:ln>
                <a:solidFill>
                  <a:schemeClr val="tx1"/>
                </a:solidFill>
                <a:effectLst/>
                <a:latin typeface="Arial" panose="020B0604020202020204" pitchFamily="34" charset="0"/>
              </a:rPr>
              <a:t>servicio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intereses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particulares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r>
              <a:rPr kumimoji="0" lang="es-CO" altLang="es-CO" sz="900" b="0" i="0" u="none" strike="noStrike" cap="none" normalizeH="0" baseline="0">
                <a:ln>
                  <a:noFill/>
                </a:ln>
                <a:solidFill>
                  <a:schemeClr val="tx1"/>
                </a:solidFill>
                <a:effectLst/>
              </a:rPr>
              <a:t> </a:t>
            </a: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19270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algn="just"/>
            <a:r>
              <a:rPr lang="es-CO" sz="4000" dirty="0">
                <a:solidFill>
                  <a:schemeClr val="bg1"/>
                </a:solidFill>
                <a:latin typeface="Berlin Sans FB Demi" panose="020E0802020502020306" pitchFamily="34" charset="0"/>
              </a:rPr>
              <a:t>Autoridad.</a:t>
            </a:r>
          </a:p>
          <a:p>
            <a:pPr algn="just"/>
            <a:r>
              <a:rPr lang="es-CO" sz="4000">
                <a:solidFill>
                  <a:schemeClr val="bg1"/>
                </a:solidFill>
                <a:latin typeface="Berlin Sans FB Demi" panose="020E0802020502020306" pitchFamily="34" charset="0"/>
              </a:rPr>
              <a:t>Escasez</a:t>
            </a:r>
            <a:r>
              <a:rPr lang="es-CO" sz="4000" dirty="0">
                <a:solidFill>
                  <a:schemeClr val="bg1"/>
                </a:solidFill>
                <a:latin typeface="Berlin Sans FB Demi" panose="020E0802020502020306" pitchFamily="34" charset="0"/>
              </a:rPr>
              <a:t>. </a:t>
            </a:r>
          </a:p>
          <a:p>
            <a:pPr algn="just"/>
            <a:endParaRPr lang="es-CO" sz="4000" dirty="0">
              <a:solidFill>
                <a:schemeClr val="bg1"/>
              </a:solidFill>
              <a:latin typeface="Berlin Sans FB Demi" panose="020E0802020502020306" pitchFamily="34" charset="0"/>
            </a:endParaRPr>
          </a:p>
          <a:p>
            <a:pPr algn="just"/>
            <a:endParaRPr lang="es-CO" sz="4000" i="1" dirty="0">
              <a:solidFill>
                <a:schemeClr val="bg1"/>
              </a:solidFill>
              <a:latin typeface="Berlin Sans FB Demi" panose="020E0802020502020306" pitchFamily="34" charset="0"/>
            </a:endParaRPr>
          </a:p>
          <a:p>
            <a:pPr algn="just"/>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102</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3570208"/>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r>
              <a:rPr lang="es-CO" sz="2800" u="sng" dirty="0">
                <a:solidFill>
                  <a:schemeClr val="bg1"/>
                </a:solidFill>
                <a:latin typeface="Berlin Sans FB Demi" panose="020E0802020502020306" pitchFamily="34" charset="0"/>
              </a:rPr>
              <a:t>Manipulación</a:t>
            </a:r>
            <a:endParaRPr lang="es-CO" sz="2800" b="1" dirty="0">
              <a:solidFill>
                <a:schemeClr val="bg1"/>
              </a:solidFill>
              <a:latin typeface="Berlin Sans FB Demi" panose="020E0802020502020306" pitchFamily="34" charset="0"/>
            </a:endParaRPr>
          </a:p>
          <a:p>
            <a:pPr algn="ctr"/>
            <a:endParaRPr lang="es-CO" sz="3600" b="1" dirty="0">
              <a:solidFill>
                <a:schemeClr val="bg1"/>
              </a:solidFill>
              <a:latin typeface="Berlin Sans FB Demi" panose="020E0802020502020306" pitchFamily="34" charset="0"/>
            </a:endParaRPr>
          </a:p>
          <a:p>
            <a:pPr algn="ctr"/>
            <a:endParaRPr lang="es-CO" sz="3600" b="1" dirty="0">
              <a:solidFill>
                <a:schemeClr val="bg1"/>
              </a:solidFill>
              <a:latin typeface="Berlin Sans FB Demi" panose="020E0802020502020306" pitchFamily="34" charset="0"/>
            </a:endParaRPr>
          </a:p>
          <a:p>
            <a:pPr algn="ctr"/>
            <a:endParaRPr lang="es-CO" sz="3600" b="1" dirty="0">
              <a:solidFill>
                <a:schemeClr val="bg1"/>
              </a:solidFill>
              <a:latin typeface="Berlin Sans FB Demi" panose="020E0802020502020306" pitchFamily="34" charset="0"/>
            </a:endParaRPr>
          </a:p>
        </p:txBody>
      </p:sp>
      <p:sp>
        <p:nvSpPr>
          <p:cNvPr id="2" name="Rectangle 1">
            <a:extLst>
              <a:ext uri="{FF2B5EF4-FFF2-40B4-BE49-F238E27FC236}">
                <a16:creationId xmlns:a16="http://schemas.microsoft.com/office/drawing/2014/main" id="{7B08357A-6091-417F-916E-0566FE3DEC1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Intervenir</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medios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hábiles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veces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arteros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política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el</a:t>
            </a:r>
            <a:r>
              <a:rPr kumimoji="0" lang="es-CO" altLang="es-CO" sz="1800" b="0" i="0" u="none" strike="noStrike" cap="none" normalizeH="0" baseline="0">
                <a:ln>
                  <a:noFill/>
                </a:ln>
                <a:solidFill>
                  <a:schemeClr val="tx1"/>
                </a:solidFill>
                <a:effectLst/>
                <a:latin typeface="Arial" panose="020B0604020202020204" pitchFamily="34" charset="0"/>
              </a:rPr>
              <a:t>mercado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información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etc.,</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distorsión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verdad</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justicia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al</a:t>
            </a:r>
            <a:r>
              <a:rPr kumimoji="0" lang="es-CO" altLang="es-CO" sz="1800" b="0" i="0" u="none" strike="noStrike" cap="none" normalizeH="0" baseline="0">
                <a:ln>
                  <a:noFill/>
                </a:ln>
                <a:solidFill>
                  <a:schemeClr val="tx1"/>
                </a:solidFill>
                <a:effectLst/>
                <a:latin typeface="Arial" panose="020B0604020202020204" pitchFamily="34" charset="0"/>
              </a:rPr>
              <a:t>servicio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intereses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particulares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r>
              <a:rPr kumimoji="0" lang="es-CO" altLang="es-CO" sz="900" b="0" i="0" u="none" strike="noStrike" cap="none" normalizeH="0" baseline="0">
                <a:ln>
                  <a:noFill/>
                </a:ln>
                <a:solidFill>
                  <a:schemeClr val="tx1"/>
                </a:solidFill>
                <a:effectLst/>
              </a:rPr>
              <a:t> </a:t>
            </a: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272671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C044ED-3AF2-4244-B183-7C54C67CEFCF}"/>
              </a:ext>
            </a:extLst>
          </p:cNvPr>
          <p:cNvSpPr>
            <a:spLocks noGrp="1"/>
          </p:cNvSpPr>
          <p:nvPr>
            <p:ph type="title"/>
          </p:nvPr>
        </p:nvSpPr>
        <p:spPr/>
        <p:txBody>
          <a:bodyPr/>
          <a:lstStyle/>
          <a:p>
            <a:endParaRPr lang="es-CO"/>
          </a:p>
        </p:txBody>
      </p:sp>
      <p:pic>
        <p:nvPicPr>
          <p:cNvPr id="5" name="dq8jTnREw5k">
            <a:hlinkClick r:id="" action="ppaction://media"/>
            <a:extLst>
              <a:ext uri="{FF2B5EF4-FFF2-40B4-BE49-F238E27FC236}">
                <a16:creationId xmlns:a16="http://schemas.microsoft.com/office/drawing/2014/main" id="{9427594C-2FC9-4BEF-A604-CF1E74F6E0AB}"/>
              </a:ext>
            </a:extLst>
          </p:cNvPr>
          <p:cNvPicPr>
            <a:picLocks noGrp="1" noRot="1" noChangeAspect="1"/>
          </p:cNvPicPr>
          <p:nvPr>
            <p:ph idx="1"/>
            <a:videoFile r:link="rId1"/>
          </p:nvPr>
        </p:nvPicPr>
        <p:blipFill>
          <a:blip r:embed="rId3"/>
          <a:stretch>
            <a:fillRect/>
          </a:stretch>
        </p:blipFill>
        <p:spPr>
          <a:xfrm>
            <a:off x="1561750" y="0"/>
            <a:ext cx="9068499" cy="6801374"/>
          </a:xfrm>
          <a:prstGeom prst="rect">
            <a:avLst/>
          </a:prstGeom>
        </p:spPr>
      </p:pic>
      <p:sp>
        <p:nvSpPr>
          <p:cNvPr id="4" name="Marcador de número de diapositiva 3">
            <a:extLst>
              <a:ext uri="{FF2B5EF4-FFF2-40B4-BE49-F238E27FC236}">
                <a16:creationId xmlns:a16="http://schemas.microsoft.com/office/drawing/2014/main" id="{54A7EC64-6AEF-4BE2-AE6E-5A78DBA0C1E3}"/>
              </a:ext>
            </a:extLst>
          </p:cNvPr>
          <p:cNvSpPr>
            <a:spLocks noGrp="1"/>
          </p:cNvSpPr>
          <p:nvPr>
            <p:ph type="sldNum" sz="quarter" idx="12"/>
          </p:nvPr>
        </p:nvSpPr>
        <p:spPr/>
        <p:txBody>
          <a:bodyPr/>
          <a:lstStyle/>
          <a:p>
            <a:fld id="{FF3034EF-BFAE-4255-A656-297DAB7FEC3B}" type="slidenum">
              <a:rPr lang="es-CO" smtClean="0"/>
              <a:t>103</a:t>
            </a:fld>
            <a:endParaRPr lang="es-CO"/>
          </a:p>
        </p:txBody>
      </p:sp>
    </p:spTree>
    <p:extLst>
      <p:ext uri="{BB962C8B-B14F-4D97-AF65-F5344CB8AC3E}">
        <p14:creationId xmlns:p14="http://schemas.microsoft.com/office/powerpoint/2010/main" val="225668279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fontScale="77500" lnSpcReduction="20000"/>
          </a:bodyPr>
          <a:lstStyle/>
          <a:p>
            <a:pPr marL="0" indent="0">
              <a:buNone/>
            </a:pPr>
            <a:r>
              <a:rPr lang="es-CO" sz="4400" b="1" dirty="0">
                <a:solidFill>
                  <a:schemeClr val="bg1"/>
                </a:solidFill>
                <a:latin typeface="Berlin Sans FB Demi" panose="020E0802020502020306" pitchFamily="34" charset="0"/>
              </a:rPr>
              <a:t>Ramos, Antonio., </a:t>
            </a:r>
            <a:r>
              <a:rPr lang="es-CO" sz="4400" b="1" dirty="0" err="1">
                <a:solidFill>
                  <a:schemeClr val="bg1"/>
                </a:solidFill>
                <a:latin typeface="Berlin Sans FB Demi" panose="020E0802020502020306" pitchFamily="34" charset="0"/>
              </a:rPr>
              <a:t>Barberto</a:t>
            </a:r>
            <a:r>
              <a:rPr lang="es-CO" sz="4400" b="1" dirty="0">
                <a:solidFill>
                  <a:schemeClr val="bg1"/>
                </a:solidFill>
                <a:latin typeface="Berlin Sans FB Demi" panose="020E0802020502020306" pitchFamily="34" charset="0"/>
              </a:rPr>
              <a:t>, C. </a:t>
            </a:r>
            <a:r>
              <a:rPr lang="es-CO" sz="4400" b="1" dirty="0" err="1">
                <a:solidFill>
                  <a:schemeClr val="bg1"/>
                </a:solidFill>
                <a:latin typeface="Berlin Sans FB Demi" panose="020E0802020502020306" pitchFamily="34" charset="0"/>
              </a:rPr>
              <a:t>Marugan</a:t>
            </a:r>
            <a:r>
              <a:rPr lang="es-CO" sz="4400" b="1" dirty="0">
                <a:solidFill>
                  <a:schemeClr val="bg1"/>
                </a:solidFill>
                <a:latin typeface="Berlin Sans FB Demi" panose="020E0802020502020306" pitchFamily="34" charset="0"/>
              </a:rPr>
              <a:t>, D., &amp; Gonzáles I. hacking con ingeniería social técnicas para </a:t>
            </a:r>
            <a:r>
              <a:rPr lang="es-CO" sz="4400" b="1" dirty="0" err="1">
                <a:solidFill>
                  <a:schemeClr val="bg1"/>
                </a:solidFill>
                <a:latin typeface="Berlin Sans FB Demi" panose="020E0802020502020306" pitchFamily="34" charset="0"/>
              </a:rPr>
              <a:t>hackear</a:t>
            </a:r>
            <a:r>
              <a:rPr lang="es-CO" sz="4400" b="1" dirty="0">
                <a:solidFill>
                  <a:schemeClr val="bg1"/>
                </a:solidFill>
                <a:latin typeface="Berlin Sans FB Demi" panose="020E0802020502020306" pitchFamily="34" charset="0"/>
              </a:rPr>
              <a:t> humanos</a:t>
            </a:r>
          </a:p>
          <a:p>
            <a:pPr marL="0" indent="0">
              <a:buNone/>
            </a:pPr>
            <a:endParaRPr lang="es-CO" sz="4400" b="1" dirty="0">
              <a:solidFill>
                <a:schemeClr val="bg1"/>
              </a:solidFill>
              <a:latin typeface="Berlin Sans FB Demi" panose="020E0802020502020306" pitchFamily="34" charset="0"/>
            </a:endParaRPr>
          </a:p>
          <a:p>
            <a:pPr marL="0" indent="0">
              <a:buNone/>
            </a:pPr>
            <a:r>
              <a:rPr lang="en-US" sz="4400" b="1" dirty="0" err="1">
                <a:solidFill>
                  <a:schemeClr val="bg1"/>
                </a:solidFill>
                <a:latin typeface="Berlin Sans FB Demi" panose="020E0802020502020306" pitchFamily="34" charset="0"/>
              </a:rPr>
              <a:t>Hadnagy</a:t>
            </a:r>
            <a:r>
              <a:rPr lang="en-US" sz="4400" b="1" dirty="0">
                <a:solidFill>
                  <a:schemeClr val="bg1"/>
                </a:solidFill>
                <a:latin typeface="Berlin Sans FB Demi" panose="020E0802020502020306" pitchFamily="34" charset="0"/>
              </a:rPr>
              <a:t>, C. (2014). Unmasking the social engineer: The human element of security. John Wiley &amp; Sons.</a:t>
            </a:r>
          </a:p>
          <a:p>
            <a:pPr marL="0" indent="0">
              <a:buNone/>
            </a:pPr>
            <a:endParaRPr lang="en-US" sz="4400" b="1" dirty="0">
              <a:solidFill>
                <a:schemeClr val="bg1"/>
              </a:solidFill>
              <a:latin typeface="Berlin Sans FB Demi" panose="020E0802020502020306" pitchFamily="34" charset="0"/>
            </a:endParaRPr>
          </a:p>
          <a:p>
            <a:pPr marL="0" indent="0">
              <a:buNone/>
            </a:pPr>
            <a:r>
              <a:rPr lang="en-US" sz="4400" b="1" dirty="0" err="1">
                <a:solidFill>
                  <a:schemeClr val="bg1"/>
                </a:solidFill>
                <a:latin typeface="Berlin Sans FB Demi" panose="020E0802020502020306" pitchFamily="34" charset="0"/>
              </a:rPr>
              <a:t>Hadnagy</a:t>
            </a:r>
            <a:r>
              <a:rPr lang="en-US" sz="4400" b="1" dirty="0">
                <a:solidFill>
                  <a:schemeClr val="bg1"/>
                </a:solidFill>
                <a:latin typeface="Berlin Sans FB Demi" panose="020E0802020502020306" pitchFamily="34" charset="0"/>
              </a:rPr>
              <a:t>, C. (2010). Social engineering: The art of human hacking. John Wiley &amp; Sons.</a:t>
            </a:r>
            <a:endParaRPr lang="es-CO" sz="4400" b="1" dirty="0">
              <a:solidFill>
                <a:schemeClr val="bg1"/>
              </a:solidFill>
              <a:latin typeface="Berlin Sans FB Demi" panose="020E0802020502020306" pitchFamily="34" charset="0"/>
            </a:endParaRPr>
          </a:p>
        </p:txBody>
      </p:sp>
      <p:sp>
        <p:nvSpPr>
          <p:cNvPr id="4" name="Marcador de número de diapositiva 3"/>
          <p:cNvSpPr>
            <a:spLocks noGrp="1"/>
          </p:cNvSpPr>
          <p:nvPr>
            <p:ph type="sldNum" sz="quarter" idx="12"/>
          </p:nvPr>
        </p:nvSpPr>
        <p:spPr/>
        <p:txBody>
          <a:bodyPr/>
          <a:lstStyle/>
          <a:p>
            <a:fld id="{FF3034EF-BFAE-4255-A656-297DAB7FEC3B}" type="slidenum">
              <a:rPr lang="es-CO" smtClean="0"/>
              <a:t>104</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Bibliografía</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2628346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pic>
        <p:nvPicPr>
          <p:cNvPr id="5" name="qfJ02Y689G8">
            <a:hlinkClick r:id="" action="ppaction://media"/>
          </p:cNvPr>
          <p:cNvPicPr>
            <a:picLocks noGrp="1" noRot="1" noChangeAspect="1"/>
          </p:cNvPicPr>
          <p:nvPr>
            <p:ph idx="1"/>
            <a:videoFile r:link="rId1"/>
          </p:nvPr>
        </p:nvPicPr>
        <p:blipFill>
          <a:blip r:embed="rId3"/>
          <a:stretch>
            <a:fillRect/>
          </a:stretch>
        </p:blipFill>
        <p:spPr>
          <a:xfrm>
            <a:off x="4572000" y="2857500"/>
            <a:ext cx="3048000" cy="2286000"/>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105</a:t>
            </a:fld>
            <a:endParaRPr lang="es-CO"/>
          </a:p>
        </p:txBody>
      </p:sp>
    </p:spTree>
    <p:extLst>
      <p:ext uri="{BB962C8B-B14F-4D97-AF65-F5344CB8AC3E}">
        <p14:creationId xmlns:p14="http://schemas.microsoft.com/office/powerpoint/2010/main" val="41829796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506438"/>
            <a:ext cx="10515600" cy="4849912"/>
          </a:xfrm>
        </p:spPr>
        <p:txBody>
          <a:bodyPr>
            <a:normAutofit fontScale="47500" lnSpcReduction="20000"/>
          </a:bodyPr>
          <a:lstStyle/>
          <a:p>
            <a:r>
              <a:rPr lang="es-CO" sz="8000" b="1" dirty="0" err="1">
                <a:solidFill>
                  <a:schemeClr val="bg1"/>
                </a:solidFill>
                <a:latin typeface="Berlin Sans FB Demi" panose="020E0802020502020306" pitchFamily="34" charset="0"/>
              </a:rPr>
              <a:t>Insider</a:t>
            </a:r>
            <a:endParaRPr lang="es-CO" sz="8000" b="1" dirty="0">
              <a:solidFill>
                <a:schemeClr val="bg1"/>
              </a:solidFill>
              <a:latin typeface="Berlin Sans FB Demi" panose="020E0802020502020306" pitchFamily="34" charset="0"/>
            </a:endParaRPr>
          </a:p>
          <a:p>
            <a:r>
              <a:rPr lang="es-CO" sz="8000" b="1" dirty="0" err="1">
                <a:solidFill>
                  <a:schemeClr val="bg1"/>
                </a:solidFill>
                <a:latin typeface="Berlin Sans FB Demi" panose="020E0802020502020306" pitchFamily="34" charset="0"/>
              </a:rPr>
              <a:t>Ciberdelincuentes</a:t>
            </a:r>
            <a:endParaRPr lang="es-CO" sz="8000" b="1" dirty="0">
              <a:solidFill>
                <a:schemeClr val="bg1"/>
              </a:solidFill>
              <a:latin typeface="Berlin Sans FB Demi" panose="020E0802020502020306" pitchFamily="34" charset="0"/>
            </a:endParaRPr>
          </a:p>
          <a:p>
            <a:r>
              <a:rPr lang="es-CO" sz="8000" b="1" dirty="0">
                <a:solidFill>
                  <a:schemeClr val="bg1"/>
                </a:solidFill>
                <a:latin typeface="Berlin Sans FB Demi" panose="020E0802020502020306" pitchFamily="34" charset="0"/>
              </a:rPr>
              <a:t>Hacker éticos</a:t>
            </a:r>
          </a:p>
          <a:p>
            <a:r>
              <a:rPr lang="es-CO" sz="8000" b="1" dirty="0">
                <a:solidFill>
                  <a:schemeClr val="bg1"/>
                </a:solidFill>
                <a:latin typeface="Berlin Sans FB Demi" panose="020E0802020502020306" pitchFamily="34" charset="0"/>
              </a:rPr>
              <a:t>Estafadores o timadores</a:t>
            </a:r>
          </a:p>
          <a:p>
            <a:r>
              <a:rPr lang="es-CO" sz="8000" b="1" dirty="0">
                <a:solidFill>
                  <a:schemeClr val="bg1"/>
                </a:solidFill>
                <a:latin typeface="Berlin Sans FB Demi" panose="020E0802020502020306" pitchFamily="34" charset="0"/>
              </a:rPr>
              <a:t>Vendedores</a:t>
            </a:r>
          </a:p>
          <a:p>
            <a:r>
              <a:rPr lang="es-CO" sz="8000" b="1" dirty="0">
                <a:solidFill>
                  <a:schemeClr val="bg1"/>
                </a:solidFill>
                <a:latin typeface="Berlin Sans FB Demi" panose="020E0802020502020306" pitchFamily="34" charset="0"/>
              </a:rPr>
              <a:t>Espías</a:t>
            </a:r>
          </a:p>
          <a:p>
            <a:r>
              <a:rPr lang="es-CO" sz="8000" b="1" dirty="0">
                <a:solidFill>
                  <a:schemeClr val="bg1"/>
                </a:solidFill>
                <a:latin typeface="Berlin Sans FB Demi" panose="020E0802020502020306" pitchFamily="34" charset="0"/>
              </a:rPr>
              <a:t>Reclutadores o cazatalentos</a:t>
            </a:r>
          </a:p>
          <a:p>
            <a:r>
              <a:rPr lang="es-CO" sz="8000" b="1" dirty="0">
                <a:solidFill>
                  <a:schemeClr val="bg1"/>
                </a:solidFill>
                <a:latin typeface="Berlin Sans FB Demi" panose="020E0802020502020306" pitchFamily="34" charset="0"/>
              </a:rPr>
              <a:t>El gobierno</a:t>
            </a:r>
          </a:p>
          <a:p>
            <a:r>
              <a:rPr lang="es-CO" sz="8000" b="1" dirty="0">
                <a:solidFill>
                  <a:schemeClr val="bg1"/>
                </a:solidFill>
                <a:latin typeface="Berlin Sans FB Demi" panose="020E0802020502020306" pitchFamily="34" charset="0"/>
              </a:rPr>
              <a:t>Médicos, psicólogos y abogados</a:t>
            </a:r>
          </a:p>
          <a:p>
            <a:pPr marL="0" indent="0">
              <a:buNone/>
            </a:pPr>
            <a:endParaRPr lang="es-CO" sz="8000" b="1" dirty="0">
              <a:solidFill>
                <a:schemeClr val="bg1"/>
              </a:solidFill>
              <a:latin typeface="Berlin Sans FB Demi" panose="020E0802020502020306" pitchFamily="34" charset="0"/>
            </a:endParaRPr>
          </a:p>
          <a:p>
            <a:endParaRPr lang="es-CO" dirty="0"/>
          </a:p>
        </p:txBody>
      </p:sp>
      <p:pic>
        <p:nvPicPr>
          <p:cNvPr id="7"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3143" y="209465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732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ingeniería social no debe ser tratada como un conjunto de técnicas cuadriculadas”</a:t>
            </a:r>
            <a:endParaRPr lang="es-CO" dirty="0"/>
          </a:p>
        </p:txBody>
      </p:sp>
      <p:pic>
        <p:nvPicPr>
          <p:cNvPr id="8"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908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ingeniería social no debe ser tratada como un conjunto de técnicas cuadriculadas”</a:t>
            </a:r>
          </a:p>
          <a:p>
            <a:pPr marL="0" indent="0" algn="ctr">
              <a:buNone/>
            </a:pPr>
            <a:r>
              <a:rPr lang="es-CO" sz="8000" b="1" dirty="0">
                <a:solidFill>
                  <a:schemeClr val="bg1"/>
                </a:solidFill>
                <a:latin typeface="Berlin Sans FB Demi" panose="020E0802020502020306" pitchFamily="34" charset="0"/>
              </a:rPr>
              <a:t>¿Por qué?</a:t>
            </a:r>
          </a:p>
          <a:p>
            <a:pPr marL="0" indent="0" algn="ctr">
              <a:buNone/>
            </a:pPr>
            <a:endParaRPr lang="es-CO" dirty="0"/>
          </a:p>
        </p:txBody>
      </p:sp>
    </p:spTree>
    <p:extLst>
      <p:ext uri="{BB962C8B-B14F-4D97-AF65-F5344CB8AC3E}">
        <p14:creationId xmlns:p14="http://schemas.microsoft.com/office/powerpoint/2010/main" val="3325316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TrH-PH45T0"/>
          <p:cNvPicPr>
            <a:picLocks noGrp="1" noRot="1" noChangeAspect="1"/>
          </p:cNvPicPr>
          <p:nvPr>
            <p:ph idx="1"/>
            <a:videoFile r:link="rId1"/>
          </p:nvPr>
        </p:nvPicPr>
        <p:blipFill>
          <a:blip r:embed="rId3"/>
          <a:stretch>
            <a:fillRect/>
          </a:stretch>
        </p:blipFill>
        <p:spPr>
          <a:xfrm>
            <a:off x="2248620" y="1694860"/>
            <a:ext cx="7101749" cy="3994734"/>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14</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413512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_G3NT91AWUE"/>
          <p:cNvPicPr>
            <a:picLocks noGrp="1" noRot="1" noChangeAspect="1"/>
          </p:cNvPicPr>
          <p:nvPr>
            <p:ph idx="1"/>
            <a:videoFile r:link="rId1"/>
          </p:nvPr>
        </p:nvPicPr>
        <p:blipFill>
          <a:blip r:embed="rId3"/>
          <a:stretch>
            <a:fillRect/>
          </a:stretch>
        </p:blipFill>
        <p:spPr>
          <a:xfrm>
            <a:off x="1713915" y="1317665"/>
            <a:ext cx="7907831" cy="4448155"/>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15</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637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sp>
        <p:nvSpPr>
          <p:cNvPr id="3" name="Marcador de contenido 2"/>
          <p:cNvSpPr>
            <a:spLocks noGrp="1"/>
          </p:cNvSpPr>
          <p:nvPr>
            <p:ph idx="1"/>
          </p:nvPr>
        </p:nvSpPr>
        <p:spPr/>
        <p:txBody>
          <a:bodyPr>
            <a:normAutofit fontScale="92500" lnSpcReduction="20000"/>
          </a:bodyPr>
          <a:lstStyle/>
          <a:p>
            <a:endParaRPr lang="es-CO" dirty="0"/>
          </a:p>
          <a:p>
            <a:endParaRPr lang="es-CO" dirty="0"/>
          </a:p>
          <a:p>
            <a:endParaRPr lang="es-CO" dirty="0"/>
          </a:p>
          <a:p>
            <a:endParaRPr lang="es-CO" dirty="0"/>
          </a:p>
          <a:p>
            <a:endParaRPr lang="es-CO" dirty="0"/>
          </a:p>
          <a:p>
            <a:endParaRPr lang="es-CO" dirty="0"/>
          </a:p>
          <a:p>
            <a:endParaRPr lang="es-CO" dirty="0"/>
          </a:p>
          <a:p>
            <a:endParaRPr lang="es-CO" dirty="0"/>
          </a:p>
          <a:p>
            <a:endParaRPr lang="es-CO" dirty="0"/>
          </a:p>
          <a:p>
            <a:pPr marL="0" indent="0" algn="ctr">
              <a:buNone/>
            </a:pPr>
            <a:r>
              <a:rPr lang="es-CO" dirty="0">
                <a:solidFill>
                  <a:schemeClr val="bg1"/>
                </a:solidFill>
                <a:hlinkClick r:id="rId2"/>
              </a:rPr>
              <a:t>https://www.social-engineer.org/</a:t>
            </a:r>
            <a:endParaRPr lang="es-CO" dirty="0">
              <a:solidFill>
                <a:schemeClr val="bg1"/>
              </a:solidFill>
            </a:endParaRPr>
          </a:p>
        </p:txBody>
      </p:sp>
      <p:sp>
        <p:nvSpPr>
          <p:cNvPr id="4" name="Marcador de número de diapositiva 3"/>
          <p:cNvSpPr>
            <a:spLocks noGrp="1"/>
          </p:cNvSpPr>
          <p:nvPr>
            <p:ph type="sldNum" sz="quarter" idx="12"/>
          </p:nvPr>
        </p:nvSpPr>
        <p:spPr/>
        <p:txBody>
          <a:bodyPr/>
          <a:lstStyle/>
          <a:p>
            <a:fld id="{FF3034EF-BFAE-4255-A656-297DAB7FEC3B}" type="slidenum">
              <a:rPr lang="es-CO" smtClean="0"/>
              <a:t>16</a:t>
            </a:fld>
            <a:endParaRPr lang="es-CO"/>
          </a:p>
        </p:txBody>
      </p:sp>
      <p:pic>
        <p:nvPicPr>
          <p:cNvPr id="5" name="Imagen 4"/>
          <p:cNvPicPr>
            <a:picLocks noChangeAspect="1"/>
          </p:cNvPicPr>
          <p:nvPr/>
        </p:nvPicPr>
        <p:blipFill>
          <a:blip r:embed="rId3"/>
          <a:stretch>
            <a:fillRect/>
          </a:stretch>
        </p:blipFill>
        <p:spPr>
          <a:xfrm>
            <a:off x="3425190" y="1473927"/>
            <a:ext cx="5341620" cy="3844556"/>
          </a:xfrm>
          <a:prstGeom prst="rect">
            <a:avLst/>
          </a:prstGeom>
        </p:spPr>
      </p:pic>
      <p:sp>
        <p:nvSpPr>
          <p:cNvPr id="6" name="Marcador de contenido 2"/>
          <p:cNvSpPr txBox="1">
            <a:spLocks/>
          </p:cNvSpPr>
          <p:nvPr/>
        </p:nvSpPr>
        <p:spPr>
          <a:xfrm>
            <a:off x="838200" y="102810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dirty="0"/>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632986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E22BD-C855-4101-B7CF-CAC507360790}"/>
              </a:ext>
            </a:extLst>
          </p:cNvPr>
          <p:cNvSpPr>
            <a:spLocks noGrp="1"/>
          </p:cNvSpPr>
          <p:nvPr>
            <p:ph type="title"/>
          </p:nvPr>
        </p:nvSpPr>
        <p:spPr/>
        <p:txBody>
          <a:bodyPr/>
          <a:lstStyle/>
          <a:p>
            <a:endParaRPr lang="es-CO"/>
          </a:p>
        </p:txBody>
      </p:sp>
      <p:sp>
        <p:nvSpPr>
          <p:cNvPr id="4" name="Slide Number Placeholder 3">
            <a:extLst>
              <a:ext uri="{FF2B5EF4-FFF2-40B4-BE49-F238E27FC236}">
                <a16:creationId xmlns:a16="http://schemas.microsoft.com/office/drawing/2014/main" id="{F792D31D-48B3-48BF-A06A-932B61F23BFA}"/>
              </a:ext>
            </a:extLst>
          </p:cNvPr>
          <p:cNvSpPr>
            <a:spLocks noGrp="1"/>
          </p:cNvSpPr>
          <p:nvPr>
            <p:ph type="sldNum" sz="quarter" idx="12"/>
          </p:nvPr>
        </p:nvSpPr>
        <p:spPr/>
        <p:txBody>
          <a:bodyPr/>
          <a:lstStyle/>
          <a:p>
            <a:fld id="{FF3034EF-BFAE-4255-A656-297DAB7FEC3B}" type="slidenum">
              <a:rPr lang="es-CO" smtClean="0"/>
              <a:t>17</a:t>
            </a:fld>
            <a:endParaRPr lang="es-CO"/>
          </a:p>
        </p:txBody>
      </p:sp>
      <p:pic>
        <p:nvPicPr>
          <p:cNvPr id="8" name="Online Media 7">
            <a:hlinkClick r:id="" action="ppaction://media"/>
            <a:extLst>
              <a:ext uri="{FF2B5EF4-FFF2-40B4-BE49-F238E27FC236}">
                <a16:creationId xmlns:a16="http://schemas.microsoft.com/office/drawing/2014/main" id="{A3B3D4C9-F15E-469A-B8EC-74A4B97DDAB7}"/>
              </a:ext>
            </a:extLst>
          </p:cNvPr>
          <p:cNvPicPr>
            <a:picLocks noGrp="1" noRot="1" noChangeAspect="1"/>
          </p:cNvPicPr>
          <p:nvPr>
            <p:ph idx="1"/>
            <a:videoFile r:link="rId1"/>
          </p:nvPr>
        </p:nvPicPr>
        <p:blipFill>
          <a:blip r:embed="rId3"/>
          <a:stretch>
            <a:fillRect/>
          </a:stretch>
        </p:blipFill>
        <p:spPr>
          <a:xfrm>
            <a:off x="894074" y="655390"/>
            <a:ext cx="10403851" cy="5852166"/>
          </a:xfrm>
          <a:prstGeom prst="rect">
            <a:avLst/>
          </a:prstGeom>
        </p:spPr>
      </p:pic>
    </p:spTree>
    <p:extLst>
      <p:ext uri="{BB962C8B-B14F-4D97-AF65-F5344CB8AC3E}">
        <p14:creationId xmlns:p14="http://schemas.microsoft.com/office/powerpoint/2010/main" val="3476978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sp>
        <p:nvSpPr>
          <p:cNvPr id="3" name="Marcador de contenido 2"/>
          <p:cNvSpPr>
            <a:spLocks noGrp="1"/>
          </p:cNvSpPr>
          <p:nvPr>
            <p:ph idx="1"/>
          </p:nvPr>
        </p:nvSpPr>
        <p:spPr/>
        <p:txBody>
          <a:bodyPr/>
          <a:lstStyle/>
          <a:p>
            <a:endParaRPr lang="es-CO" dirty="0"/>
          </a:p>
        </p:txBody>
      </p:sp>
      <p:sp>
        <p:nvSpPr>
          <p:cNvPr id="4" name="Marcador de número de diapositiva 3"/>
          <p:cNvSpPr>
            <a:spLocks noGrp="1"/>
          </p:cNvSpPr>
          <p:nvPr>
            <p:ph type="sldNum" sz="quarter" idx="12"/>
          </p:nvPr>
        </p:nvSpPr>
        <p:spPr/>
        <p:txBody>
          <a:bodyPr/>
          <a:lstStyle/>
          <a:p>
            <a:fld id="{FF3034EF-BFAE-4255-A656-297DAB7FEC3B}" type="slidenum">
              <a:rPr lang="es-CO" smtClean="0"/>
              <a:t>18</a:t>
            </a:fld>
            <a:endParaRPr lang="es-CO"/>
          </a:p>
        </p:txBody>
      </p:sp>
      <p:sp>
        <p:nvSpPr>
          <p:cNvPr id="5" name="CuadroTexto 4">
            <a:extLst>
              <a:ext uri="{FF2B5EF4-FFF2-40B4-BE49-F238E27FC236}">
                <a16:creationId xmlns:a16="http://schemas.microsoft.com/office/drawing/2014/main" id="{D664F2F3-B57F-409F-8D82-66A3D0E871A1}"/>
              </a:ext>
            </a:extLst>
          </p:cNvPr>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 - Framework</a:t>
            </a:r>
            <a:endParaRPr lang="es-CO" sz="3600" b="1" dirty="0">
              <a:solidFill>
                <a:schemeClr val="bg1"/>
              </a:solidFill>
              <a:latin typeface="Berlin Sans FB Demi" panose="020E0802020502020306" pitchFamily="34" charset="0"/>
            </a:endParaRPr>
          </a:p>
        </p:txBody>
      </p:sp>
      <p:sp>
        <p:nvSpPr>
          <p:cNvPr id="7" name="Marcador de contenido 2">
            <a:extLst>
              <a:ext uri="{FF2B5EF4-FFF2-40B4-BE49-F238E27FC236}">
                <a16:creationId xmlns:a16="http://schemas.microsoft.com/office/drawing/2014/main" id="{8C553D1A-E925-4958-8C34-53A893D1D18C}"/>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lgn="ctr">
              <a:buFont typeface="+mj-lt"/>
              <a:buAutoNum type="arabicPeriod"/>
            </a:pPr>
            <a:r>
              <a:rPr lang="es-CO" sz="4400" b="1" dirty="0" err="1">
                <a:solidFill>
                  <a:schemeClr val="bg1"/>
                </a:solidFill>
                <a:latin typeface="Berlin Sans FB Demi" panose="020E0802020502020306" pitchFamily="34" charset="0"/>
              </a:rPr>
              <a:t>Information</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Gathering</a:t>
            </a:r>
            <a:endParaRPr lang="es-CO" sz="4400" b="1" dirty="0">
              <a:solidFill>
                <a:schemeClr val="bg1"/>
              </a:solidFill>
              <a:latin typeface="Berlin Sans FB Demi" panose="020E0802020502020306" pitchFamily="34" charset="0"/>
            </a:endParaRPr>
          </a:p>
          <a:p>
            <a:pPr marL="742950" indent="-742950" algn="ctr">
              <a:buFont typeface="+mj-lt"/>
              <a:buAutoNum type="arabicPeriod"/>
            </a:pPr>
            <a:r>
              <a:rPr lang="es-CO" sz="4400" b="1" dirty="0" err="1">
                <a:solidFill>
                  <a:schemeClr val="bg1"/>
                </a:solidFill>
                <a:latin typeface="Berlin Sans FB Demi" panose="020E0802020502020306" pitchFamily="34" charset="0"/>
              </a:rPr>
              <a:t>Psychological</a:t>
            </a:r>
            <a:r>
              <a:rPr lang="es-CO" sz="4400" b="1" dirty="0">
                <a:solidFill>
                  <a:schemeClr val="bg1"/>
                </a:solidFill>
                <a:latin typeface="Berlin Sans FB Demi" panose="020E0802020502020306" pitchFamily="34" charset="0"/>
              </a:rPr>
              <a:t> Principales</a:t>
            </a:r>
          </a:p>
          <a:p>
            <a:pPr marL="742950" indent="-742950" algn="ctr">
              <a:buFont typeface="+mj-lt"/>
              <a:buAutoNum type="arabicPeriod"/>
            </a:pPr>
            <a:r>
              <a:rPr lang="es-CO" sz="4400" b="1" dirty="0" err="1">
                <a:solidFill>
                  <a:schemeClr val="bg1"/>
                </a:solidFill>
                <a:latin typeface="Berlin Sans FB Demi" panose="020E0802020502020306" pitchFamily="34" charset="0"/>
              </a:rPr>
              <a:t>Influecing</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Others</a:t>
            </a:r>
            <a:endParaRPr lang="es-CO" sz="4400" b="1" dirty="0">
              <a:solidFill>
                <a:schemeClr val="bg1"/>
              </a:solidFill>
              <a:latin typeface="Berlin Sans FB Demi" panose="020E0802020502020306" pitchFamily="34" charset="0"/>
            </a:endParaRPr>
          </a:p>
          <a:p>
            <a:pPr marL="742950" indent="-742950" algn="ctr">
              <a:buFont typeface="+mj-lt"/>
              <a:buAutoNum type="arabicPeriod"/>
            </a:pPr>
            <a:r>
              <a:rPr lang="es-CO" sz="4400" b="1" dirty="0" err="1">
                <a:solidFill>
                  <a:schemeClr val="bg1"/>
                </a:solidFill>
                <a:latin typeface="Berlin Sans FB Demi" panose="020E0802020502020306" pitchFamily="34" charset="0"/>
              </a:rPr>
              <a:t>Attack</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Vectors</a:t>
            </a:r>
            <a:endParaRPr lang="es-CO" sz="4400" b="1" dirty="0">
              <a:solidFill>
                <a:schemeClr val="bg1"/>
              </a:solidFill>
              <a:latin typeface="Berlin Sans FB Demi" panose="020E0802020502020306" pitchFamily="34" charset="0"/>
            </a:endParaRPr>
          </a:p>
          <a:p>
            <a:pPr marL="742950" indent="-742950" algn="ctr">
              <a:buFont typeface="+mj-lt"/>
              <a:buAutoNum type="arabicPeriod"/>
            </a:pPr>
            <a:r>
              <a:rPr lang="es-CO" sz="4400" b="1" dirty="0">
                <a:solidFill>
                  <a:schemeClr val="bg1"/>
                </a:solidFill>
                <a:latin typeface="Berlin Sans FB Demi" panose="020E0802020502020306" pitchFamily="34" charset="0"/>
              </a:rPr>
              <a:t>Social </a:t>
            </a:r>
            <a:r>
              <a:rPr lang="es-CO" sz="4400" b="1" dirty="0" err="1">
                <a:solidFill>
                  <a:schemeClr val="bg1"/>
                </a:solidFill>
                <a:latin typeface="Berlin Sans FB Demi" panose="020E0802020502020306" pitchFamily="34" charset="0"/>
              </a:rPr>
              <a:t>Engineering</a:t>
            </a:r>
            <a:r>
              <a:rPr lang="es-CO" sz="4400" b="1" dirty="0">
                <a:solidFill>
                  <a:schemeClr val="bg1"/>
                </a:solidFill>
                <a:latin typeface="Berlin Sans FB Demi" panose="020E0802020502020306" pitchFamily="34" charset="0"/>
              </a:rPr>
              <a:t> Tools</a:t>
            </a:r>
            <a:endParaRPr lang="es-CO" sz="46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957012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7B09F-E259-4ACF-B2FF-69E163C63AAF}"/>
              </a:ext>
            </a:extLst>
          </p:cNvPr>
          <p:cNvSpPr>
            <a:spLocks noGrp="1"/>
          </p:cNvSpPr>
          <p:nvPr>
            <p:ph type="title"/>
          </p:nvPr>
        </p:nvSpPr>
        <p:spPr/>
        <p:txBody>
          <a:bodyPr/>
          <a:lstStyle/>
          <a:p>
            <a:endParaRPr lang="es-CO"/>
          </a:p>
        </p:txBody>
      </p:sp>
      <p:sp>
        <p:nvSpPr>
          <p:cNvPr id="4" name="Slide Number Placeholder 3">
            <a:extLst>
              <a:ext uri="{FF2B5EF4-FFF2-40B4-BE49-F238E27FC236}">
                <a16:creationId xmlns:a16="http://schemas.microsoft.com/office/drawing/2014/main" id="{0EAFEFC8-EC33-481C-BEB5-C8A74ACFF20D}"/>
              </a:ext>
            </a:extLst>
          </p:cNvPr>
          <p:cNvSpPr>
            <a:spLocks noGrp="1"/>
          </p:cNvSpPr>
          <p:nvPr>
            <p:ph type="sldNum" sz="quarter" idx="12"/>
          </p:nvPr>
        </p:nvSpPr>
        <p:spPr/>
        <p:txBody>
          <a:bodyPr/>
          <a:lstStyle/>
          <a:p>
            <a:fld id="{FF3034EF-BFAE-4255-A656-297DAB7FEC3B}" type="slidenum">
              <a:rPr lang="es-CO" smtClean="0"/>
              <a:t>19</a:t>
            </a:fld>
            <a:endParaRPr lang="es-CO"/>
          </a:p>
        </p:txBody>
      </p:sp>
      <p:sp>
        <p:nvSpPr>
          <p:cNvPr id="6" name="Marcador de contenido 2">
            <a:extLst>
              <a:ext uri="{FF2B5EF4-FFF2-40B4-BE49-F238E27FC236}">
                <a16:creationId xmlns:a16="http://schemas.microsoft.com/office/drawing/2014/main" id="{8C553D1A-E925-4958-8C34-53A893D1D18C}"/>
              </a:ext>
            </a:extLst>
          </p:cNvPr>
          <p:cNvSpPr>
            <a:spLocks noGrp="1"/>
          </p:cNvSpPr>
          <p:nvPr>
            <p:ph idx="1"/>
          </p:nvPr>
        </p:nvSpPr>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Social </a:t>
            </a:r>
            <a:r>
              <a:rPr lang="es-CO" sz="4400" b="1" dirty="0" err="1">
                <a:solidFill>
                  <a:schemeClr val="bg1"/>
                </a:solidFill>
                <a:latin typeface="Berlin Sans FB Demi" panose="020E0802020502020306" pitchFamily="34" charset="0"/>
              </a:rPr>
              <a:t>Engineer’s</a:t>
            </a:r>
            <a:r>
              <a:rPr lang="es-CO" sz="4400" b="1" dirty="0">
                <a:solidFill>
                  <a:schemeClr val="bg1"/>
                </a:solidFill>
                <a:latin typeface="Berlin Sans FB Demi" panose="020E0802020502020306" pitchFamily="34" charset="0"/>
              </a:rPr>
              <a:t> mantra</a:t>
            </a:r>
          </a:p>
          <a:p>
            <a:pPr marL="0" indent="0" algn="ctr">
              <a:buNone/>
            </a:pPr>
            <a:r>
              <a:rPr lang="es-CO" sz="4600" b="1" dirty="0">
                <a:solidFill>
                  <a:schemeClr val="bg1"/>
                </a:solidFill>
                <a:latin typeface="Berlin Sans FB Demi" panose="020E0802020502020306" pitchFamily="34" charset="0"/>
              </a:rPr>
              <a:t>“I am </a:t>
            </a:r>
            <a:r>
              <a:rPr lang="es-CO" sz="4600" b="1" dirty="0" err="1">
                <a:solidFill>
                  <a:schemeClr val="bg1"/>
                </a:solidFill>
                <a:latin typeface="Berlin Sans FB Demi" panose="020E0802020502020306" pitchFamily="34" charset="0"/>
              </a:rPr>
              <a:t>only</a:t>
            </a:r>
            <a:r>
              <a:rPr lang="es-CO" sz="4600" b="1" dirty="0">
                <a:solidFill>
                  <a:schemeClr val="bg1"/>
                </a:solidFill>
                <a:latin typeface="Berlin Sans FB Demi" panose="020E0802020502020306" pitchFamily="34" charset="0"/>
              </a:rPr>
              <a:t> as </a:t>
            </a:r>
            <a:r>
              <a:rPr lang="es-CO" sz="4600" b="1" dirty="0" err="1">
                <a:solidFill>
                  <a:schemeClr val="bg1"/>
                </a:solidFill>
                <a:latin typeface="Berlin Sans FB Demi" panose="020E0802020502020306" pitchFamily="34" charset="0"/>
              </a:rPr>
              <a:t>good</a:t>
            </a:r>
            <a:r>
              <a:rPr lang="es-CO" sz="4600" b="1" dirty="0">
                <a:solidFill>
                  <a:schemeClr val="bg1"/>
                </a:solidFill>
                <a:latin typeface="Berlin Sans FB Demi" panose="020E0802020502020306" pitchFamily="34" charset="0"/>
              </a:rPr>
              <a:t> as </a:t>
            </a:r>
            <a:r>
              <a:rPr lang="es-CO" sz="4600" b="1" dirty="0" err="1">
                <a:solidFill>
                  <a:schemeClr val="bg1"/>
                </a:solidFill>
                <a:latin typeface="Berlin Sans FB Demi" panose="020E0802020502020306" pitchFamily="34" charset="0"/>
              </a:rPr>
              <a:t>the</a:t>
            </a:r>
            <a:r>
              <a:rPr lang="es-CO" sz="4600" b="1" dirty="0">
                <a:solidFill>
                  <a:schemeClr val="bg1"/>
                </a:solidFill>
                <a:latin typeface="Berlin Sans FB Demi" panose="020E0802020502020306" pitchFamily="34" charset="0"/>
              </a:rPr>
              <a:t> </a:t>
            </a:r>
            <a:r>
              <a:rPr lang="es-CO" sz="4600" b="1" dirty="0" err="1">
                <a:solidFill>
                  <a:schemeClr val="bg1"/>
                </a:solidFill>
                <a:latin typeface="Berlin Sans FB Demi" panose="020E0802020502020306" pitchFamily="34" charset="0"/>
              </a:rPr>
              <a:t>information</a:t>
            </a:r>
            <a:r>
              <a:rPr lang="es-CO" sz="4600" b="1" dirty="0">
                <a:solidFill>
                  <a:schemeClr val="bg1"/>
                </a:solidFill>
                <a:latin typeface="Berlin Sans FB Demi" panose="020E0802020502020306" pitchFamily="34" charset="0"/>
              </a:rPr>
              <a:t>  I </a:t>
            </a:r>
            <a:r>
              <a:rPr lang="es-CO" sz="4600" b="1" dirty="0" err="1">
                <a:solidFill>
                  <a:schemeClr val="bg1"/>
                </a:solidFill>
                <a:latin typeface="Berlin Sans FB Demi" panose="020E0802020502020306" pitchFamily="34" charset="0"/>
              </a:rPr>
              <a:t>gather</a:t>
            </a:r>
            <a:r>
              <a:rPr lang="es-CO" sz="4600" b="1" dirty="0">
                <a:solidFill>
                  <a:schemeClr val="bg1"/>
                </a:solidFill>
                <a:latin typeface="Berlin Sans FB Demi" panose="020E0802020502020306" pitchFamily="34" charset="0"/>
              </a:rPr>
              <a:t>”</a:t>
            </a:r>
          </a:p>
          <a:p>
            <a:pPr marL="0" indent="0" algn="ctr">
              <a:buNone/>
            </a:pPr>
            <a:endParaRPr lang="es-CO" dirty="0"/>
          </a:p>
        </p:txBody>
      </p:sp>
      <p:sp>
        <p:nvSpPr>
          <p:cNvPr id="7" name="CuadroTexto 6">
            <a:extLst>
              <a:ext uri="{FF2B5EF4-FFF2-40B4-BE49-F238E27FC236}">
                <a16:creationId xmlns:a16="http://schemas.microsoft.com/office/drawing/2014/main" id="{D664F2F3-B57F-409F-8D82-66A3D0E871A1}"/>
              </a:ext>
            </a:extLst>
          </p:cNvPr>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3" name="Rectángulo 2"/>
          <p:cNvSpPr/>
          <p:nvPr/>
        </p:nvSpPr>
        <p:spPr>
          <a:xfrm>
            <a:off x="2686316" y="5266081"/>
            <a:ext cx="6819367" cy="461665"/>
          </a:xfrm>
          <a:prstGeom prst="rect">
            <a:avLst/>
          </a:prstGeom>
        </p:spPr>
        <p:txBody>
          <a:bodyPr wrap="none">
            <a:spAutoFit/>
          </a:bodyPr>
          <a:lstStyle/>
          <a:p>
            <a:r>
              <a:rPr lang="es-CO" sz="2400" dirty="0">
                <a:solidFill>
                  <a:schemeClr val="bg1"/>
                </a:solidFill>
                <a:hlinkClick r:id="rId2"/>
              </a:rPr>
              <a:t>https://tools.kali.org/category/information-gathering</a:t>
            </a:r>
            <a:endParaRPr lang="es-CO" sz="2400" dirty="0">
              <a:solidFill>
                <a:schemeClr val="bg1"/>
              </a:solidFill>
            </a:endParaRPr>
          </a:p>
        </p:txBody>
      </p:sp>
    </p:spTree>
    <p:extLst>
      <p:ext uri="{BB962C8B-B14F-4D97-AF65-F5344CB8AC3E}">
        <p14:creationId xmlns:p14="http://schemas.microsoft.com/office/powerpoint/2010/main" val="3229591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2</a:t>
            </a:fld>
            <a:endParaRPr lang="es-CO"/>
          </a:p>
        </p:txBody>
      </p:sp>
      <p:pic>
        <p:nvPicPr>
          <p:cNvPr id="1030" name="Picture 6" descr="Resultado de imagen para if you know the enemy and know yourself you need not fear the result of a hundred batt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75" y="2118519"/>
            <a:ext cx="80962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652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3" name="Marcador de contenido 2"/>
          <p:cNvSpPr>
            <a:spLocks noGrp="1"/>
          </p:cNvSpPr>
          <p:nvPr>
            <p:ph idx="1"/>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20</a:t>
            </a:fld>
            <a:endParaRPr lang="es-CO"/>
          </a:p>
        </p:txBody>
      </p:sp>
      <p:pic>
        <p:nvPicPr>
          <p:cNvPr id="1026" name="Picture 2" descr="Resultado de imagen para war is ninety percent inform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75" y="1870075"/>
            <a:ext cx="8096250" cy="381000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D664F2F3-B57F-409F-8D82-66A3D0E871A1}"/>
              </a:ext>
            </a:extLst>
          </p:cNvPr>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046230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Dumpster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Diving</a:t>
            </a:r>
            <a:r>
              <a:rPr lang="es-CO" sz="5400" b="1" dirty="0">
                <a:solidFill>
                  <a:schemeClr val="bg1"/>
                </a:solidFill>
                <a:latin typeface="Berlin Sans FB Demi" panose="020E0802020502020306" pitchFamily="34" charset="0"/>
              </a:rPr>
              <a:t> o </a:t>
            </a:r>
            <a:r>
              <a:rPr lang="es-CO" sz="5400" b="1" dirty="0" err="1">
                <a:solidFill>
                  <a:schemeClr val="bg1"/>
                </a:solidFill>
                <a:latin typeface="Berlin Sans FB Demi" panose="020E0802020502020306" pitchFamily="34" charset="0"/>
              </a:rPr>
              <a:t>Trashing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pic>
        <p:nvPicPr>
          <p:cNvPr id="2050" name="Picture 2" descr="Resultado de imagen para dumpster div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100" y="2436218"/>
            <a:ext cx="4438650" cy="29432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2" name="Imagen 1">
            <a:hlinkClick r:id="rId3"/>
          </p:cNvPr>
          <p:cNvPicPr>
            <a:picLocks noChangeAspect="1"/>
          </p:cNvPicPr>
          <p:nvPr/>
        </p:nvPicPr>
        <p:blipFill>
          <a:blip r:embed="rId4"/>
          <a:stretch>
            <a:fillRect/>
          </a:stretch>
        </p:blipFill>
        <p:spPr>
          <a:xfrm>
            <a:off x="6096000" y="1343025"/>
            <a:ext cx="5031497" cy="5195887"/>
          </a:xfrm>
          <a:prstGeom prst="rect">
            <a:avLst/>
          </a:prstGeom>
          <a:effectLst>
            <a:innerShdw blurRad="114300">
              <a:prstClr val="black"/>
            </a:innerShdw>
          </a:effectLst>
        </p:spPr>
      </p:pic>
    </p:spTree>
    <p:extLst>
      <p:ext uri="{BB962C8B-B14F-4D97-AF65-F5344CB8AC3E}">
        <p14:creationId xmlns:p14="http://schemas.microsoft.com/office/powerpoint/2010/main" val="679486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Dumpster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Diving</a:t>
            </a:r>
            <a:r>
              <a:rPr lang="es-CO" sz="5400" b="1" dirty="0">
                <a:solidFill>
                  <a:schemeClr val="bg1"/>
                </a:solidFill>
                <a:latin typeface="Berlin Sans FB Demi" panose="020E0802020502020306" pitchFamily="34" charset="0"/>
              </a:rPr>
              <a:t> o </a:t>
            </a:r>
            <a:r>
              <a:rPr lang="es-CO" sz="5400" b="1" dirty="0" err="1">
                <a:solidFill>
                  <a:schemeClr val="bg1"/>
                </a:solidFill>
                <a:latin typeface="Berlin Sans FB Demi" panose="020E0802020502020306" pitchFamily="34" charset="0"/>
              </a:rPr>
              <a:t>Trashing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pic>
        <p:nvPicPr>
          <p:cNvPr id="3074" name="Picture 2" descr="Resultado de imagen para dumpster div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6241" y="1734915"/>
            <a:ext cx="3305459" cy="4132979"/>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3076" name="Picture 4" descr="Resultado de imagen para dumpster div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600" y="1963078"/>
            <a:ext cx="2905125" cy="367665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669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Piggybacking</a:t>
            </a:r>
            <a:r>
              <a:rPr lang="es-CO" sz="5400" b="1" dirty="0">
                <a:solidFill>
                  <a:schemeClr val="bg1"/>
                </a:solidFill>
                <a:latin typeface="Berlin Sans FB Demi" panose="020E0802020502020306" pitchFamily="34" charset="0"/>
              </a:rPr>
              <a:t> &amp; </a:t>
            </a:r>
            <a:r>
              <a:rPr lang="es-CO" sz="5400" b="1" dirty="0" err="1">
                <a:solidFill>
                  <a:schemeClr val="bg1"/>
                </a:solidFill>
                <a:latin typeface="Berlin Sans FB Demi" panose="020E0802020502020306" pitchFamily="34" charset="0"/>
              </a:rPr>
              <a:t>Tailgating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Aprovechar los privilegios de alguien</a:t>
            </a:r>
          </a:p>
          <a:p>
            <a:pPr marL="0" indent="0" algn="ctr">
              <a:buNone/>
            </a:pPr>
            <a:endParaRPr lang="es-CO" dirty="0"/>
          </a:p>
        </p:txBody>
      </p:sp>
      <p:pic>
        <p:nvPicPr>
          <p:cNvPr id="1026" name="Picture 2" descr="Resultado de imagen para piggyback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4515" y="2590035"/>
            <a:ext cx="9282970" cy="278940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060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24</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Eavesdropping</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28105"/>
            <a:ext cx="10515600" cy="4351338"/>
          </a:xfrm>
        </p:spPr>
        <p:txBody>
          <a:bodyPr>
            <a:normAutofit fontScale="85000" lnSpcReduction="20000"/>
          </a:bodyPr>
          <a:lstStyle/>
          <a:p>
            <a:pPr marL="0" indent="0" algn="ctr">
              <a:buNone/>
            </a:pP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rPr>
              <a:t>“Escuchar una conversación de forma presencial sin el consentimiento de los interlocutores”</a:t>
            </a:r>
          </a:p>
          <a:p>
            <a:pPr marL="0" indent="0" algn="ctr">
              <a:buNone/>
            </a:pP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rPr>
              <a:t>Vulnerabilidades en el protocolo de señalización </a:t>
            </a:r>
            <a:r>
              <a:rPr lang="es-CO" sz="4800" b="1" dirty="0">
                <a:solidFill>
                  <a:schemeClr val="bg1"/>
                </a:solidFill>
                <a:latin typeface="Berlin Sans FB Demi" panose="020E0802020502020306" pitchFamily="34" charset="0"/>
                <a:hlinkClick r:id="rId2"/>
              </a:rPr>
              <a:t>SS7</a:t>
            </a: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hlinkClick r:id="rId3"/>
              </a:rPr>
              <a:t>Sample</a:t>
            </a:r>
            <a:endParaRPr lang="es-CO" sz="4800" b="1" dirty="0">
              <a:solidFill>
                <a:schemeClr val="bg1"/>
              </a:solidFill>
              <a:latin typeface="Berlin Sans FB Demi" panose="020E0802020502020306" pitchFamily="34" charset="0"/>
            </a:endParaRPr>
          </a:p>
          <a:p>
            <a:pPr marL="0" indent="0" algn="ctr">
              <a:buNone/>
            </a:pPr>
            <a:endParaRPr lang="es-CO" dirty="0"/>
          </a:p>
        </p:txBody>
      </p:sp>
    </p:spTree>
    <p:extLst>
      <p:ext uri="{BB962C8B-B14F-4D97-AF65-F5344CB8AC3E}">
        <p14:creationId xmlns:p14="http://schemas.microsoft.com/office/powerpoint/2010/main" val="30944722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Shoulder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Surfing</a:t>
            </a:r>
            <a:endParaRPr lang="es-CO" sz="3600" b="1" dirty="0">
              <a:solidFill>
                <a:schemeClr val="bg1"/>
              </a:solidFill>
              <a:latin typeface="Berlin Sans FB Demi" panose="020E0802020502020306" pitchFamily="34" charset="0"/>
            </a:endParaRPr>
          </a:p>
        </p:txBody>
      </p:sp>
      <p:pic>
        <p:nvPicPr>
          <p:cNvPr id="4098" name="Picture 2" descr="Resultado de imagen para shoulder surf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1825625"/>
            <a:ext cx="66484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3822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Shoulder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Surfing</a:t>
            </a:r>
            <a:endParaRPr lang="es-CO" sz="3600" b="1" dirty="0">
              <a:solidFill>
                <a:schemeClr val="bg1"/>
              </a:solidFill>
              <a:latin typeface="Berlin Sans FB Demi" panose="020E0802020502020306" pitchFamily="34" charset="0"/>
            </a:endParaRPr>
          </a:p>
        </p:txBody>
      </p:sp>
      <p:pic>
        <p:nvPicPr>
          <p:cNvPr id="6146" name="Picture 2" descr="http://4.bp.blogspot.com/-yZ3zdlKHGiM/U7lD16Fyw0I/AAAAAAAAU5I/Ffsiuk-DguM/s1600/GoogleGlassVSiPad.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50" y="1530350"/>
            <a:ext cx="6286500"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95299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0y9Nf6wHaQo"/>
          <p:cNvPicPr>
            <a:picLocks noGrp="1" noRot="1" noChangeAspect="1"/>
          </p:cNvPicPr>
          <p:nvPr>
            <p:ph idx="1"/>
            <a:videoFile r:link="rId1"/>
          </p:nvPr>
        </p:nvPicPr>
        <p:blipFill>
          <a:blip r:embed="rId3"/>
          <a:stretch>
            <a:fillRect/>
          </a:stretch>
        </p:blipFill>
        <p:spPr>
          <a:xfrm>
            <a:off x="1914525" y="1690688"/>
            <a:ext cx="8536516" cy="4801791"/>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27</a:t>
            </a:fld>
            <a:endParaRPr lang="es-CO"/>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Chema Alonso</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1443346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28</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Office </a:t>
            </a:r>
            <a:r>
              <a:rPr lang="es-CO" sz="3600" b="1" dirty="0" err="1">
                <a:solidFill>
                  <a:schemeClr val="bg1"/>
                </a:solidFill>
                <a:latin typeface="Berlin Sans FB Demi" panose="020E0802020502020306" pitchFamily="34" charset="0"/>
              </a:rPr>
              <a:t>Snooping</a:t>
            </a:r>
            <a:r>
              <a:rPr lang="es-CO" sz="3600" b="1" dirty="0">
                <a:solidFill>
                  <a:schemeClr val="bg1"/>
                </a:solidFill>
                <a:latin typeface="Berlin Sans FB Demi" panose="020E0802020502020306" pitchFamily="34" charset="0"/>
              </a:rPr>
              <a:t> / fisgón de oficina</a:t>
            </a:r>
          </a:p>
        </p:txBody>
      </p:sp>
      <p:pic>
        <p:nvPicPr>
          <p:cNvPr id="1026" name="Picture 2" descr="Resultado de imagen para office snoop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736436"/>
            <a:ext cx="3810000" cy="381000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8677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29</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err="1">
                <a:solidFill>
                  <a:schemeClr val="bg1"/>
                </a:solidFill>
                <a:latin typeface="Berlin Sans FB Demi" panose="020E0802020502020306" pitchFamily="34" charset="0"/>
              </a:rPr>
              <a:t>Baiting</a:t>
            </a:r>
            <a:r>
              <a:rPr lang="es-CO" sz="3600" b="1" dirty="0">
                <a:solidFill>
                  <a:schemeClr val="bg1"/>
                </a:solidFill>
                <a:latin typeface="Berlin Sans FB Demi" panose="020E0802020502020306" pitchFamily="34" charset="0"/>
              </a:rPr>
              <a:t> / cebo</a:t>
            </a:r>
          </a:p>
        </p:txBody>
      </p:sp>
      <p:pic>
        <p:nvPicPr>
          <p:cNvPr id="2050"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0231" y="2020436"/>
            <a:ext cx="4791538" cy="3066584"/>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6947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sp>
        <p:nvSpPr>
          <p:cNvPr id="4" name="Marcador de número de diapositiva 3"/>
          <p:cNvSpPr>
            <a:spLocks noGrp="1"/>
          </p:cNvSpPr>
          <p:nvPr>
            <p:ph type="sldNum" sz="quarter" idx="12"/>
          </p:nvPr>
        </p:nvSpPr>
        <p:spPr/>
        <p:txBody>
          <a:bodyPr/>
          <a:lstStyle/>
          <a:p>
            <a:fld id="{FF3034EF-BFAE-4255-A656-297DAB7FEC3B}" type="slidenum">
              <a:rPr lang="es-CO" smtClean="0"/>
              <a:t>3</a:t>
            </a:fld>
            <a:endParaRPr lang="es-CO"/>
          </a:p>
        </p:txBody>
      </p:sp>
      <p:pic>
        <p:nvPicPr>
          <p:cNvPr id="2050" name="Picture 2" descr="Resultado de imagen para hacking con ingenieria social tecnicas para hacker human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738" y="2318317"/>
            <a:ext cx="2369632" cy="3365954"/>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4" descr="Resultado de imagen para social engineering the art of human hacking"/>
          <p:cNvSpPr>
            <a:spLocks noGrp="1" noChangeAspect="1" noChangeArrowheads="1"/>
          </p:cNvSpPr>
          <p:nvPr>
            <p:ph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dirty="0"/>
          </a:p>
        </p:txBody>
      </p:sp>
      <p:pic>
        <p:nvPicPr>
          <p:cNvPr id="2056" name="Picture 8" descr="Resultado de imagen para social engineering the art of human hack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9223" y="2318317"/>
            <a:ext cx="2246217" cy="336595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Resultado de imagen para open source intelligence techniques resources for searching and analyzing online inform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318317"/>
            <a:ext cx="2726317" cy="336595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Resultado de imagen para unmasking the social engineer the human element of securit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92877" y="2341760"/>
            <a:ext cx="2230573" cy="3342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50659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30</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err="1">
                <a:solidFill>
                  <a:schemeClr val="bg1"/>
                </a:solidFill>
                <a:latin typeface="Berlin Sans FB Demi" panose="020E0802020502020306" pitchFamily="34" charset="0"/>
              </a:rPr>
              <a:t>Bribing</a:t>
            </a:r>
            <a:r>
              <a:rPr lang="es-CO" sz="3600" b="1" dirty="0">
                <a:solidFill>
                  <a:schemeClr val="bg1"/>
                </a:solidFill>
                <a:latin typeface="Berlin Sans FB Demi" panose="020E0802020502020306" pitchFamily="34" charset="0"/>
              </a:rPr>
              <a:t> / soborno</a:t>
            </a:r>
          </a:p>
        </p:txBody>
      </p:sp>
      <p:pic>
        <p:nvPicPr>
          <p:cNvPr id="3074" name="Picture 2" descr="Resultado de imagen para brib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4882" y="1801529"/>
            <a:ext cx="5242235" cy="350439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3583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31</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Ingeniería social inversa</a:t>
            </a:r>
          </a:p>
        </p:txBody>
      </p:sp>
      <p:sp>
        <p:nvSpPr>
          <p:cNvPr id="6" name="Marcador de contenido 2"/>
          <p:cNvSpPr>
            <a:spLocks noGrp="1"/>
          </p:cNvSpPr>
          <p:nvPr>
            <p:ph idx="1"/>
          </p:nvPr>
        </p:nvSpPr>
        <p:spPr>
          <a:xfrm>
            <a:off x="838200" y="1028105"/>
            <a:ext cx="10515600" cy="2139968"/>
          </a:xfrm>
        </p:spPr>
        <p:txBody>
          <a:bodyPr>
            <a:normAutofit fontScale="85000" lnSpcReduction="10000"/>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“No hay una acción activa para controlar un sistema o recolectar información. Pescador: hay un anzuelo y esperar a que sus víctimas piquen”</a:t>
            </a:r>
          </a:p>
          <a:p>
            <a:pPr marL="0" indent="0" algn="ctr">
              <a:buNone/>
            </a:pPr>
            <a:endParaRPr lang="es-CO" dirty="0"/>
          </a:p>
        </p:txBody>
      </p:sp>
      <p:sp>
        <p:nvSpPr>
          <p:cNvPr id="7" name="Rectángulo 6"/>
          <p:cNvSpPr/>
          <p:nvPr/>
        </p:nvSpPr>
        <p:spPr>
          <a:xfrm>
            <a:off x="2759989" y="3543395"/>
            <a:ext cx="6672019" cy="769441"/>
          </a:xfrm>
          <a:prstGeom prst="rect">
            <a:avLst/>
          </a:prstGeom>
        </p:spPr>
        <p:txBody>
          <a:bodyPr wrap="none">
            <a:spAutoFit/>
          </a:bodyPr>
          <a:lstStyle/>
          <a:p>
            <a:pPr algn="ctr"/>
            <a:r>
              <a:rPr lang="es-CO" sz="4400" b="1" dirty="0">
                <a:solidFill>
                  <a:schemeClr val="bg1"/>
                </a:solidFill>
                <a:latin typeface="Berlin Sans FB Demi" panose="020E0802020502020306" pitchFamily="34" charset="0"/>
              </a:rPr>
              <a:t>La víctima es quien inicia </a:t>
            </a:r>
          </a:p>
        </p:txBody>
      </p:sp>
      <p:sp>
        <p:nvSpPr>
          <p:cNvPr id="8" name="Rectángulo 7"/>
          <p:cNvSpPr/>
          <p:nvPr/>
        </p:nvSpPr>
        <p:spPr>
          <a:xfrm>
            <a:off x="2328262" y="4611318"/>
            <a:ext cx="7535471" cy="1446550"/>
          </a:xfrm>
          <a:prstGeom prst="rect">
            <a:avLst/>
          </a:prstGeom>
        </p:spPr>
        <p:txBody>
          <a:bodyPr wrap="square">
            <a:spAutoFit/>
          </a:bodyPr>
          <a:lstStyle/>
          <a:p>
            <a:pPr algn="ctr"/>
            <a:r>
              <a:rPr lang="es-CO" sz="4400" b="1" dirty="0">
                <a:solidFill>
                  <a:schemeClr val="bg1"/>
                </a:solidFill>
                <a:latin typeface="Berlin Sans FB Demi" panose="020E0802020502020306" pitchFamily="34" charset="0"/>
              </a:rPr>
              <a:t>En gran parte son ataques dirigidos o concretos</a:t>
            </a:r>
          </a:p>
        </p:txBody>
      </p:sp>
    </p:spTree>
    <p:extLst>
      <p:ext uri="{BB962C8B-B14F-4D97-AF65-F5344CB8AC3E}">
        <p14:creationId xmlns:p14="http://schemas.microsoft.com/office/powerpoint/2010/main" val="940304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Gd_M_CpeDI">
            <a:hlinkClick r:id="" action="ppaction://media"/>
          </p:cNvPr>
          <p:cNvPicPr>
            <a:picLocks noGrp="1" noRot="1" noChangeAspect="1"/>
          </p:cNvPicPr>
          <p:nvPr>
            <p:ph idx="1"/>
            <a:videoFile r:link="rId1"/>
          </p:nvPr>
        </p:nvPicPr>
        <p:blipFill>
          <a:blip r:embed="rId3"/>
          <a:stretch>
            <a:fillRect/>
          </a:stretch>
        </p:blipFill>
        <p:spPr>
          <a:xfrm>
            <a:off x="1999673" y="619982"/>
            <a:ext cx="8192654" cy="6144491"/>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32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Bruce </a:t>
            </a:r>
            <a:r>
              <a:rPr lang="es-CO" sz="5400" b="1" dirty="0" err="1">
                <a:solidFill>
                  <a:schemeClr val="bg1"/>
                </a:solidFill>
                <a:latin typeface="Berlin Sans FB Demi" panose="020E0802020502020306" pitchFamily="34" charset="0"/>
              </a:rPr>
              <a:t>Schneier</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6342575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2033137"/>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“OSINT (Open </a:t>
            </a:r>
            <a:r>
              <a:rPr lang="es-CO" sz="4400" b="1" dirty="0" err="1">
                <a:solidFill>
                  <a:schemeClr val="bg1"/>
                </a:solidFill>
                <a:latin typeface="Berlin Sans FB Demi" panose="020E0802020502020306" pitchFamily="34" charset="0"/>
              </a:rPr>
              <a:t>Source</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Intelligence</a:t>
            </a:r>
            <a:r>
              <a:rPr lang="es-CO" sz="4400" b="1" dirty="0">
                <a:solidFill>
                  <a:schemeClr val="bg1"/>
                </a:solidFill>
                <a:latin typeface="Berlin Sans FB Demi" panose="020E0802020502020306" pitchFamily="34" charset="0"/>
              </a:rPr>
              <a:t>) o inteligencia de fuentes abiertas”</a:t>
            </a:r>
          </a:p>
          <a:p>
            <a:pPr marL="0" indent="0" algn="ctr">
              <a:buNone/>
            </a:pPr>
            <a:endParaRPr lang="es-CO" dirty="0"/>
          </a:p>
        </p:txBody>
      </p:sp>
    </p:spTree>
    <p:extLst>
      <p:ext uri="{BB962C8B-B14F-4D97-AF65-F5344CB8AC3E}">
        <p14:creationId xmlns:p14="http://schemas.microsoft.com/office/powerpoint/2010/main" val="32026656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34</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“Google </a:t>
            </a:r>
            <a:r>
              <a:rPr lang="es-CO" sz="4400" b="1" dirty="0" err="1">
                <a:solidFill>
                  <a:schemeClr val="bg1"/>
                </a:solidFill>
                <a:latin typeface="Berlin Sans FB Demi" panose="020E0802020502020306" pitchFamily="34" charset="0"/>
              </a:rPr>
              <a:t>Dorks</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9" name="Marcador de contenido 2"/>
          <p:cNvSpPr txBox="1">
            <a:spLocks/>
          </p:cNvSpPr>
          <p:nvPr/>
        </p:nvSpPr>
        <p:spPr>
          <a:xfrm>
            <a:off x="838200" y="2746200"/>
            <a:ext cx="10515600" cy="257241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Site</a:t>
            </a:r>
            <a:r>
              <a:rPr lang="es-CO" sz="4400" b="1" dirty="0">
                <a:solidFill>
                  <a:schemeClr val="bg1"/>
                </a:solidFill>
                <a:latin typeface="Berlin Sans FB Demi" panose="020E0802020502020306" pitchFamily="34" charset="0"/>
              </a:rPr>
              <a:t>: indica el dominio</a:t>
            </a: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Inurl</a:t>
            </a:r>
            <a:r>
              <a:rPr lang="es-CO" sz="4400" b="1" dirty="0">
                <a:solidFill>
                  <a:schemeClr val="bg1"/>
                </a:solidFill>
                <a:latin typeface="Berlin Sans FB Demi" panose="020E0802020502020306" pitchFamily="34" charset="0"/>
              </a:rPr>
              <a:t>: buscará las palabras específicas</a:t>
            </a: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Filetype</a:t>
            </a:r>
            <a:r>
              <a:rPr lang="es-CO" sz="4400" b="1" dirty="0">
                <a:solidFill>
                  <a:schemeClr val="bg1"/>
                </a:solidFill>
                <a:latin typeface="Berlin Sans FB Demi" panose="020E0802020502020306" pitchFamily="34" charset="0"/>
              </a:rPr>
              <a:t>: el tipo de archivo</a:t>
            </a: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32059418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“Google </a:t>
            </a:r>
            <a:r>
              <a:rPr lang="es-CO" sz="4400" b="1" dirty="0" err="1">
                <a:solidFill>
                  <a:schemeClr val="bg1"/>
                </a:solidFill>
                <a:latin typeface="Berlin Sans FB Demi" panose="020E0802020502020306" pitchFamily="34" charset="0"/>
              </a:rPr>
              <a:t>Dorks</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9" name="Marcador de contenido 2"/>
          <p:cNvSpPr txBox="1">
            <a:spLocks/>
          </p:cNvSpPr>
          <p:nvPr/>
        </p:nvSpPr>
        <p:spPr>
          <a:xfrm>
            <a:off x="838200" y="2746200"/>
            <a:ext cx="10515600" cy="3268706"/>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Inurl</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view</a:t>
            </a:r>
            <a:r>
              <a:rPr lang="es-CO" sz="4400" b="1" dirty="0">
                <a:solidFill>
                  <a:schemeClr val="bg1"/>
                </a:solidFill>
                <a:latin typeface="Berlin Sans FB Demi" panose="020E0802020502020306" pitchFamily="34" charset="0"/>
              </a:rPr>
              <a:t>/index.shtml”</a:t>
            </a:r>
          </a:p>
          <a:p>
            <a:pPr marL="0" indent="0" algn="ctr">
              <a:buNone/>
            </a:pPr>
            <a:r>
              <a:rPr lang="es-CO" sz="4400" b="1" dirty="0" err="1">
                <a:solidFill>
                  <a:schemeClr val="bg1"/>
                </a:solidFill>
                <a:latin typeface="Berlin Sans FB Demi" panose="020E0802020502020306" pitchFamily="34" charset="0"/>
              </a:rPr>
              <a:t>filetype:sql</a:t>
            </a:r>
            <a:r>
              <a:rPr lang="es-CO" sz="4400" b="1" dirty="0">
                <a:solidFill>
                  <a:schemeClr val="bg1"/>
                </a:solidFill>
                <a:latin typeface="Berlin Sans FB Demi" panose="020E0802020502020306" pitchFamily="34" charset="0"/>
              </a:rPr>
              <a:t> “MySQL </a:t>
            </a:r>
            <a:r>
              <a:rPr lang="es-CO" sz="4400" b="1" dirty="0" err="1">
                <a:solidFill>
                  <a:schemeClr val="bg1"/>
                </a:solidFill>
                <a:latin typeface="Berlin Sans FB Demi" panose="020E0802020502020306" pitchFamily="34" charset="0"/>
              </a:rPr>
              <a:t>dump</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pass|password|passwd|pwd</a:t>
            </a:r>
            <a:r>
              <a:rPr lang="es-CO" sz="4400" b="1" dirty="0">
                <a:solidFill>
                  <a:schemeClr val="bg1"/>
                </a:solidFill>
                <a:latin typeface="Berlin Sans FB Demi" panose="020E0802020502020306" pitchFamily="34" charset="0"/>
              </a:rPr>
              <a:t>)</a:t>
            </a:r>
          </a:p>
          <a:p>
            <a:pPr marL="0" indent="0" algn="ctr">
              <a:buNone/>
            </a:pPr>
            <a:r>
              <a:rPr lang="es-CO" sz="4500" b="1" dirty="0">
                <a:solidFill>
                  <a:schemeClr val="bg1"/>
                </a:solidFill>
                <a:latin typeface="Berlin Sans FB Demi" panose="020E0802020502020306" pitchFamily="34" charset="0"/>
              </a:rPr>
              <a:t>"password.xlsx" </a:t>
            </a:r>
            <a:r>
              <a:rPr lang="es-CO" sz="4500" b="1" dirty="0" err="1">
                <a:solidFill>
                  <a:schemeClr val="bg1"/>
                </a:solidFill>
                <a:latin typeface="Berlin Sans FB Demi" panose="020E0802020502020306" pitchFamily="34" charset="0"/>
              </a:rPr>
              <a:t>ext:xlsx</a:t>
            </a:r>
            <a:endParaRPr lang="es-CO" sz="4500" b="1" dirty="0">
              <a:solidFill>
                <a:schemeClr val="bg1"/>
              </a:solidFill>
              <a:latin typeface="Berlin Sans FB Demi" panose="020E0802020502020306" pitchFamily="34" charset="0"/>
            </a:endParaRPr>
          </a:p>
          <a:p>
            <a:pPr marL="0" indent="0" algn="ctr">
              <a:buNone/>
            </a:pPr>
            <a:r>
              <a:rPr lang="en-US" sz="4400" b="1" dirty="0" err="1">
                <a:solidFill>
                  <a:schemeClr val="bg1"/>
                </a:solidFill>
                <a:latin typeface="Berlin Sans FB Demi" panose="020E0802020502020306" pitchFamily="34" charset="0"/>
              </a:rPr>
              <a:t>inurl:configuration.php</a:t>
            </a:r>
            <a:r>
              <a:rPr lang="en-US" sz="4400" b="1" dirty="0">
                <a:solidFill>
                  <a:schemeClr val="bg1"/>
                </a:solidFill>
                <a:latin typeface="Berlin Sans FB Demi" panose="020E0802020502020306" pitchFamily="34" charset="0"/>
              </a:rPr>
              <a:t> and intext:"</a:t>
            </a:r>
            <a:r>
              <a:rPr lang="en-US" sz="4400" b="1" dirty="0" err="1">
                <a:solidFill>
                  <a:schemeClr val="bg1"/>
                </a:solidFill>
                <a:latin typeface="Berlin Sans FB Demi" panose="020E0802020502020306" pitchFamily="34" charset="0"/>
              </a:rPr>
              <a:t>var</a:t>
            </a:r>
            <a:r>
              <a:rPr lang="en-US" sz="4400" b="1" dirty="0">
                <a:solidFill>
                  <a:schemeClr val="bg1"/>
                </a:solidFill>
                <a:latin typeface="Berlin Sans FB Demi" panose="020E0802020502020306" pitchFamily="34" charset="0"/>
              </a:rPr>
              <a:t> $password=“</a:t>
            </a:r>
          </a:p>
          <a:p>
            <a:pPr marL="0" indent="0" algn="ctr">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Exploit </a:t>
            </a:r>
            <a:r>
              <a:rPr lang="es-CO" sz="4400" b="1" dirty="0" err="1">
                <a:solidFill>
                  <a:schemeClr val="bg1"/>
                </a:solidFill>
                <a:latin typeface="Berlin Sans FB Demi" panose="020E0802020502020306" pitchFamily="34" charset="0"/>
                <a:hlinkClick r:id="rId2"/>
              </a:rPr>
              <a:t>database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2552552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“Foca”</a:t>
            </a:r>
          </a:p>
          <a:p>
            <a:pPr marL="0" indent="0" algn="ctr">
              <a:buNone/>
            </a:pPr>
            <a:endParaRPr lang="es-CO" dirty="0"/>
          </a:p>
        </p:txBody>
      </p:sp>
      <p:pic>
        <p:nvPicPr>
          <p:cNvPr id="1026" name="Picture 2" descr="Resultado de imagen para foca fingerprinti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37" y="2616200"/>
            <a:ext cx="7934325"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8881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37</a:t>
            </a:fld>
            <a:endParaRPr lang="es-CO"/>
          </a:p>
        </p:txBody>
      </p:sp>
      <p:pic>
        <p:nvPicPr>
          <p:cNvPr id="3074" name="Picture 2" descr="http://www.geocreepy.com/Place_based_project.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5220" y="2493818"/>
            <a:ext cx="6341559" cy="3694112"/>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t>
            </a:r>
            <a:r>
              <a:rPr lang="es-CO" sz="4400" b="1" dirty="0" err="1">
                <a:solidFill>
                  <a:schemeClr val="bg1"/>
                </a:solidFill>
                <a:latin typeface="Berlin Sans FB Demi" panose="020E0802020502020306" pitchFamily="34" charset="0"/>
              </a:rPr>
              <a:t>Creepy</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4242859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38</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7617909" y="2002795"/>
            <a:ext cx="4503288"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a:t>
            </a:r>
            <a:r>
              <a:rPr lang="es-CO" sz="4400" b="1" dirty="0">
                <a:solidFill>
                  <a:schemeClr val="bg1"/>
                </a:solidFill>
                <a:latin typeface="Berlin Sans FB Demi" panose="020E0802020502020306" pitchFamily="34" charset="0"/>
                <a:hlinkClick r:id="rId2"/>
              </a:rPr>
              <a:t>stalkscan</a:t>
            </a:r>
            <a:r>
              <a:rPr lang="es-CO" sz="4400" b="1" dirty="0">
                <a:solidFill>
                  <a:schemeClr val="bg1"/>
                </a:solidFill>
                <a:latin typeface="Berlin Sans FB Demi" panose="020E0802020502020306" pitchFamily="34" charset="0"/>
              </a:rPr>
              <a:t>”</a:t>
            </a:r>
          </a:p>
          <a:p>
            <a:pPr marL="0" indent="0" algn="ctr">
              <a:buFont typeface="Arial" panose="020B0604020202020204" pitchFamily="34" charset="0"/>
              <a:buNone/>
            </a:pPr>
            <a:endParaRPr lang="es-CO" dirty="0"/>
          </a:p>
        </p:txBody>
      </p:sp>
      <p:pic>
        <p:nvPicPr>
          <p:cNvPr id="2050" name="Picture 2" descr="Resultado de imagen para theharvester">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407" y="1599336"/>
            <a:ext cx="6551502" cy="2946886"/>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contenido 2"/>
          <p:cNvSpPr txBox="1">
            <a:spLocks/>
          </p:cNvSpPr>
          <p:nvPr/>
        </p:nvSpPr>
        <p:spPr>
          <a:xfrm>
            <a:off x="555776" y="4718032"/>
            <a:ext cx="5761133" cy="3994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2000" b="1" dirty="0" err="1">
                <a:solidFill>
                  <a:schemeClr val="bg1"/>
                </a:solidFill>
                <a:latin typeface="Berlin Sans FB Demi" panose="020E0802020502020306" pitchFamily="34" charset="0"/>
              </a:rPr>
              <a:t>theharvester</a:t>
            </a:r>
            <a:r>
              <a:rPr lang="es-CO" sz="2000" b="1" dirty="0">
                <a:solidFill>
                  <a:schemeClr val="bg1"/>
                </a:solidFill>
                <a:latin typeface="Berlin Sans FB Demi" panose="020E0802020502020306" pitchFamily="34" charset="0"/>
              </a:rPr>
              <a:t> –d facebook.com –l 20 –b </a:t>
            </a:r>
            <a:r>
              <a:rPr lang="es-CO" sz="2000" b="1" dirty="0" err="1">
                <a:solidFill>
                  <a:schemeClr val="bg1"/>
                </a:solidFill>
                <a:latin typeface="Berlin Sans FB Demi" panose="020E0802020502020306" pitchFamily="34" charset="0"/>
              </a:rPr>
              <a:t>all</a:t>
            </a:r>
            <a:endParaRPr lang="es-CO" sz="20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555775" y="5289263"/>
            <a:ext cx="5761133" cy="3994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CO" sz="2000" b="1" dirty="0" err="1">
                <a:solidFill>
                  <a:schemeClr val="bg1"/>
                </a:solidFill>
                <a:latin typeface="Berlin Sans FB Demi" panose="020E0802020502020306" pitchFamily="34" charset="0"/>
              </a:rPr>
              <a:t>theharvester</a:t>
            </a:r>
            <a:r>
              <a:rPr lang="es-CO" sz="2000" b="1" dirty="0">
                <a:solidFill>
                  <a:schemeClr val="bg1"/>
                </a:solidFill>
                <a:latin typeface="Berlin Sans FB Demi" panose="020E0802020502020306" pitchFamily="34" charset="0"/>
              </a:rPr>
              <a:t> -d kali.org -l 500 -b google</a:t>
            </a:r>
            <a:endParaRPr lang="es-CO" dirty="0"/>
          </a:p>
        </p:txBody>
      </p:sp>
    </p:spTree>
    <p:extLst>
      <p:ext uri="{BB962C8B-B14F-4D97-AF65-F5344CB8AC3E}">
        <p14:creationId xmlns:p14="http://schemas.microsoft.com/office/powerpoint/2010/main" val="3966588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39</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4775"/>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t>
            </a:r>
            <a:r>
              <a:rPr lang="es-CO" sz="4400" b="1" dirty="0" err="1">
                <a:solidFill>
                  <a:schemeClr val="bg1"/>
                </a:solidFill>
                <a:latin typeface="Berlin Sans FB Demi" panose="020E0802020502020306" pitchFamily="34" charset="0"/>
              </a:rPr>
              <a:t>Maltego</a:t>
            </a:r>
            <a:r>
              <a:rPr lang="es-CO" sz="4400" b="1" dirty="0">
                <a:solidFill>
                  <a:schemeClr val="bg1"/>
                </a:solidFill>
                <a:latin typeface="Berlin Sans FB Demi" panose="020E0802020502020306" pitchFamily="34" charset="0"/>
              </a:rPr>
              <a:t>”</a:t>
            </a:r>
          </a:p>
          <a:p>
            <a:pPr marL="0" indent="0" algn="ctr">
              <a:buNone/>
            </a:pPr>
            <a:endParaRPr lang="es-CO" dirty="0"/>
          </a:p>
        </p:txBody>
      </p:sp>
      <p:pic>
        <p:nvPicPr>
          <p:cNvPr id="7" name="q5DDYpjUeUQ"/>
          <p:cNvPicPr>
            <a:picLocks noRot="1" noChangeAspect="1"/>
          </p:cNvPicPr>
          <p:nvPr>
            <a:videoFile r:link="rId1"/>
          </p:nvPr>
        </p:nvPicPr>
        <p:blipFill>
          <a:blip r:embed="rId3"/>
          <a:stretch>
            <a:fillRect/>
          </a:stretch>
        </p:blipFill>
        <p:spPr>
          <a:xfrm>
            <a:off x="1433512" y="1476177"/>
            <a:ext cx="9324975" cy="5245298"/>
          </a:xfrm>
          <a:prstGeom prst="rect">
            <a:avLst/>
          </a:prstGeom>
        </p:spPr>
      </p:pic>
    </p:spTree>
    <p:extLst>
      <p:ext uri="{BB962C8B-B14F-4D97-AF65-F5344CB8AC3E}">
        <p14:creationId xmlns:p14="http://schemas.microsoft.com/office/powerpoint/2010/main" val="527039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5882" y="1417637"/>
            <a:ext cx="6240236" cy="4549180"/>
          </a:xfrm>
          <a:effectLst>
            <a:innerShdw blurRad="114300">
              <a:prstClr val="black"/>
            </a:innerShdw>
          </a:effectLst>
        </p:spPr>
      </p:pic>
      <p:sp>
        <p:nvSpPr>
          <p:cNvPr id="4" name="Marcador de número de diapositiva 3"/>
          <p:cNvSpPr>
            <a:spLocks noGrp="1"/>
          </p:cNvSpPr>
          <p:nvPr>
            <p:ph type="sldNum" sz="quarter" idx="12"/>
          </p:nvPr>
        </p:nvSpPr>
        <p:spPr/>
        <p:txBody>
          <a:bodyPr/>
          <a:lstStyle/>
          <a:p>
            <a:fld id="{FF3034EF-BFAE-4255-A656-297DAB7FEC3B}" type="slidenum">
              <a:rPr lang="es-CO" smtClean="0"/>
              <a:t>4</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Hacking de humanos</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7027529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40</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“DMITRY”</a:t>
            </a:r>
          </a:p>
          <a:p>
            <a:pPr marL="0" indent="0" algn="ctr">
              <a:buFont typeface="Arial" panose="020B0604020202020204" pitchFamily="34" charset="0"/>
              <a:buNone/>
            </a:pPr>
            <a:endParaRPr lang="es-CO" dirty="0"/>
          </a:p>
        </p:txBody>
      </p:sp>
      <p:sp>
        <p:nvSpPr>
          <p:cNvPr id="8" name="Marcador de contenido 2"/>
          <p:cNvSpPr txBox="1">
            <a:spLocks/>
          </p:cNvSpPr>
          <p:nvPr/>
        </p:nvSpPr>
        <p:spPr>
          <a:xfrm>
            <a:off x="5867939" y="1900602"/>
            <a:ext cx="5717309" cy="358325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Contacto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Fecha de alta del dominio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Correo electrónico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Teléfono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Ubicación de la empresa</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Puertos</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¿whois?</a:t>
            </a:r>
          </a:p>
          <a:p>
            <a:pPr marL="0" indent="0" algn="ctr">
              <a:buFont typeface="Arial" panose="020B0604020202020204" pitchFamily="34" charset="0"/>
              <a:buNone/>
            </a:pPr>
            <a:endParaRPr lang="es-CO" dirty="0"/>
          </a:p>
        </p:txBody>
      </p:sp>
      <p:pic>
        <p:nvPicPr>
          <p:cNvPr id="1026" name="Picture 2" descr="Resultado de imagen para dmitry to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331" y="1774825"/>
            <a:ext cx="5553075" cy="45815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66570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sp>
        <p:nvSpPr>
          <p:cNvPr id="4" name="Marcador de número de diapositiva 3"/>
          <p:cNvSpPr>
            <a:spLocks noGrp="1"/>
          </p:cNvSpPr>
          <p:nvPr>
            <p:ph type="sldNum" sz="quarter" idx="12"/>
          </p:nvPr>
        </p:nvSpPr>
        <p:spPr/>
        <p:txBody>
          <a:bodyPr/>
          <a:lstStyle/>
          <a:p>
            <a:fld id="{FF3034EF-BFAE-4255-A656-297DAB7FEC3B}" type="slidenum">
              <a:rPr lang="es-CO" smtClean="0"/>
              <a:t>41</a:t>
            </a:fld>
            <a:endParaRPr lang="es-CO"/>
          </a:p>
        </p:txBody>
      </p:sp>
      <p:pic>
        <p:nvPicPr>
          <p:cNvPr id="5" name="Imagen 4"/>
          <p:cNvPicPr>
            <a:picLocks noChangeAspect="1"/>
          </p:cNvPicPr>
          <p:nvPr/>
        </p:nvPicPr>
        <p:blipFill>
          <a:blip r:embed="rId2"/>
          <a:stretch>
            <a:fillRect/>
          </a:stretch>
        </p:blipFill>
        <p:spPr>
          <a:xfrm>
            <a:off x="234281" y="1951038"/>
            <a:ext cx="5812121" cy="3892452"/>
          </a:xfrm>
          <a:prstGeom prst="rect">
            <a:avLst/>
          </a:prstGeom>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“DMITRY”</a:t>
            </a:r>
          </a:p>
          <a:p>
            <a:pPr marL="0" indent="0" algn="ctr">
              <a:buFont typeface="Arial" panose="020B0604020202020204" pitchFamily="34" charset="0"/>
              <a:buNone/>
            </a:pPr>
            <a:endParaRPr lang="es-CO" dirty="0"/>
          </a:p>
        </p:txBody>
      </p:sp>
      <p:sp>
        <p:nvSpPr>
          <p:cNvPr id="8" name="Marcador de contenido 2"/>
          <p:cNvSpPr txBox="1">
            <a:spLocks/>
          </p:cNvSpPr>
          <p:nvPr/>
        </p:nvSpPr>
        <p:spPr>
          <a:xfrm>
            <a:off x="5867939" y="1900602"/>
            <a:ext cx="5717309" cy="358325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Contacto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Fecha de alta del dominio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Correo electrónico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Teléfono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Ubicación de la empresa</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Puertos</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¿whois?</a:t>
            </a: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3060794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42</a:t>
            </a:fld>
            <a:endParaRPr lang="es-CO"/>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Lockpicking</a:t>
            </a:r>
            <a:endParaRPr lang="es-CO" sz="3600" b="1" dirty="0">
              <a:solidFill>
                <a:schemeClr val="bg1"/>
              </a:solidFill>
              <a:latin typeface="Berlin Sans FB Demi" panose="020E0802020502020306" pitchFamily="34" charset="0"/>
            </a:endParaRPr>
          </a:p>
        </p:txBody>
      </p:sp>
      <p:sp>
        <p:nvSpPr>
          <p:cNvPr id="8" name="Marcador de contenido 2"/>
          <p:cNvSpPr txBox="1">
            <a:spLocks/>
          </p:cNvSpPr>
          <p:nvPr/>
        </p:nvSpPr>
        <p:spPr>
          <a:xfrm>
            <a:off x="5867939" y="1900602"/>
            <a:ext cx="5717309" cy="358325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CO" sz="4400" b="1" dirty="0">
                <a:solidFill>
                  <a:schemeClr val="bg1"/>
                </a:solidFill>
                <a:latin typeface="Berlin Sans FB Demi" panose="020E0802020502020306" pitchFamily="34" charset="0"/>
              </a:rPr>
              <a:t>Hacking físico</a:t>
            </a:r>
          </a:p>
          <a:p>
            <a:pPr algn="ctr"/>
            <a:r>
              <a:rPr lang="es-CO" sz="4400" b="1" dirty="0">
                <a:solidFill>
                  <a:schemeClr val="bg1"/>
                </a:solidFill>
                <a:latin typeface="Berlin Sans FB Demi" panose="020E0802020502020306" pitchFamily="34" charset="0"/>
              </a:rPr>
              <a:t>Acceso a información</a:t>
            </a:r>
          </a:p>
          <a:p>
            <a:pPr algn="ctr"/>
            <a:r>
              <a:rPr lang="es-CO" sz="4400" b="1" dirty="0">
                <a:solidFill>
                  <a:schemeClr val="bg1"/>
                </a:solidFill>
                <a:latin typeface="Berlin Sans FB Demi" panose="020E0802020502020306" pitchFamily="34" charset="0"/>
              </a:rPr>
              <a:t>Actividades que no sean detectadas por los objetivos</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Set</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3"/>
              </a:rPr>
              <a:t>Manuales</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2052" name="Picture 4" descr="Resultado de imagen para lockpick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713" y="1900602"/>
            <a:ext cx="4357477" cy="295403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74900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O3mMYwKkKs"/>
          <p:cNvPicPr>
            <a:picLocks noGrp="1" noRot="1" noChangeAspect="1"/>
          </p:cNvPicPr>
          <p:nvPr>
            <p:ph idx="1"/>
            <a:videoFile r:link="rId1"/>
          </p:nvPr>
        </p:nvPicPr>
        <p:blipFill>
          <a:blip r:embed="rId3"/>
          <a:stretch>
            <a:fillRect/>
          </a:stretch>
        </p:blipFill>
        <p:spPr>
          <a:xfrm>
            <a:off x="1716578" y="1794626"/>
            <a:ext cx="8758843" cy="4926849"/>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43</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Lockpicking</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4766155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44</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942567"/>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u="sng" dirty="0">
                <a:solidFill>
                  <a:schemeClr val="bg1"/>
                </a:solidFill>
                <a:latin typeface="Berlin Sans FB Demi" panose="020E0802020502020306" pitchFamily="34" charset="0"/>
              </a:rPr>
              <a:t>Técnicas</a:t>
            </a:r>
          </a:p>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Suplantación Lógica</a:t>
            </a:r>
          </a:p>
          <a:p>
            <a:pPr marL="0" indent="0" algn="ctr">
              <a:buNone/>
            </a:pPr>
            <a:r>
              <a:rPr lang="es-CO" sz="4400" b="1" dirty="0">
                <a:solidFill>
                  <a:schemeClr val="bg1"/>
                </a:solidFill>
                <a:latin typeface="Berlin Sans FB Demi" panose="020E0802020502020306" pitchFamily="34" charset="0"/>
              </a:rPr>
              <a:t>Suplantación física </a:t>
            </a:r>
          </a:p>
          <a:p>
            <a:pPr marL="0" indent="0" algn="ctr">
              <a:buNone/>
            </a:pPr>
            <a:r>
              <a:rPr lang="es-CO" sz="4400" b="1" dirty="0">
                <a:solidFill>
                  <a:schemeClr val="bg1"/>
                </a:solidFill>
                <a:latin typeface="Berlin Sans FB Demi" panose="020E0802020502020306" pitchFamily="34" charset="0"/>
              </a:rPr>
              <a:t>Suplantación digital</a:t>
            </a:r>
          </a:p>
          <a:p>
            <a:pPr marL="0" indent="0" algn="ctr">
              <a:buNone/>
            </a:pPr>
            <a:endParaRPr lang="es-CO" dirty="0"/>
          </a:p>
        </p:txBody>
      </p:sp>
    </p:spTree>
    <p:extLst>
      <p:ext uri="{BB962C8B-B14F-4D97-AF65-F5344CB8AC3E}">
        <p14:creationId xmlns:p14="http://schemas.microsoft.com/office/powerpoint/2010/main" val="29674229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física</a:t>
            </a:r>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42567"/>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8"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dirty="0">
                <a:solidFill>
                  <a:schemeClr val="bg1"/>
                </a:solidFill>
                <a:latin typeface="Berlin Sans FB Demi" panose="020E0802020502020306" pitchFamily="34" charset="0"/>
              </a:rPr>
              <a:t>Psicología y PLN (programación neurolingüística)</a:t>
            </a:r>
          </a:p>
          <a:p>
            <a:pPr algn="ctr"/>
            <a:r>
              <a:rPr lang="es-CO" sz="4400" dirty="0">
                <a:solidFill>
                  <a:schemeClr val="bg1"/>
                </a:solidFill>
                <a:latin typeface="Berlin Sans FB Demi" panose="020E0802020502020306" pitchFamily="34" charset="0"/>
              </a:rPr>
              <a:t>Personificación</a:t>
            </a: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9327253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física</a:t>
            </a:r>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42567"/>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8"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“Personificación”</a:t>
            </a:r>
          </a:p>
          <a:p>
            <a:pPr marL="0" indent="0" algn="ctr">
              <a:buNone/>
            </a:pPr>
            <a:r>
              <a:rPr lang="es-CO" sz="4400" dirty="0">
                <a:solidFill>
                  <a:schemeClr val="bg1"/>
                </a:solidFill>
                <a:latin typeface="Berlin Sans FB Demi" panose="020E0802020502020306" pitchFamily="34" charset="0"/>
              </a:rPr>
              <a:t>“Puede ser considerada como la más peligrosa y la más usada en la I.S”</a:t>
            </a:r>
          </a:p>
          <a:p>
            <a:pPr algn="ctr"/>
            <a:r>
              <a:rPr lang="es-CO" sz="4400" dirty="0">
                <a:solidFill>
                  <a:schemeClr val="bg1"/>
                </a:solidFill>
                <a:latin typeface="Berlin Sans FB Demi" panose="020E0802020502020306" pitchFamily="34" charset="0"/>
              </a:rPr>
              <a:t>Suplantar la identidad de una persona</a:t>
            </a:r>
          </a:p>
          <a:p>
            <a:pPr algn="ctr"/>
            <a:r>
              <a:rPr lang="es-CO" sz="4400" dirty="0">
                <a:solidFill>
                  <a:schemeClr val="bg1"/>
                </a:solidFill>
                <a:latin typeface="Berlin Sans FB Demi" panose="020E0802020502020306" pitchFamily="34" charset="0"/>
                <a:hlinkClick r:id="rId2"/>
              </a:rPr>
              <a:t>statistics</a:t>
            </a:r>
            <a:endParaRPr lang="es-CO" sz="4400"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0851392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47</a:t>
            </a:fld>
            <a:endParaRPr lang="es-CO"/>
          </a:p>
        </p:txBody>
      </p:sp>
      <p:sp>
        <p:nvSpPr>
          <p:cNvPr id="5" name="CuadroTexto 4"/>
          <p:cNvSpPr txBox="1"/>
          <p:nvPr/>
        </p:nvSpPr>
        <p:spPr>
          <a:xfrm>
            <a:off x="0" y="113164"/>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34178"/>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8"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Se usan medios tecnológicos</a:t>
            </a:r>
          </a:p>
          <a:p>
            <a:pPr algn="ctr"/>
            <a:r>
              <a:rPr lang="es-CO" sz="4400" dirty="0">
                <a:solidFill>
                  <a:schemeClr val="bg1"/>
                </a:solidFill>
                <a:latin typeface="Berlin Sans FB Demi" panose="020E0802020502020306" pitchFamily="34" charset="0"/>
              </a:rPr>
              <a:t>Suplantación de SMS</a:t>
            </a:r>
          </a:p>
          <a:p>
            <a:pPr algn="ctr"/>
            <a:r>
              <a:rPr lang="es-CO" sz="4400" dirty="0">
                <a:solidFill>
                  <a:schemeClr val="bg1"/>
                </a:solidFill>
                <a:latin typeface="Berlin Sans FB Demi" panose="020E0802020502020306" pitchFamily="34" charset="0"/>
              </a:rPr>
              <a:t>Suplantación de GSM</a:t>
            </a:r>
          </a:p>
          <a:p>
            <a:pPr algn="ctr"/>
            <a:r>
              <a:rPr lang="es-CO" sz="4400" dirty="0">
                <a:solidFill>
                  <a:schemeClr val="bg1"/>
                </a:solidFill>
                <a:latin typeface="Berlin Sans FB Demi" panose="020E0802020502020306" pitchFamily="34" charset="0"/>
              </a:rPr>
              <a:t>Suplantación de direcciones IP</a:t>
            </a:r>
          </a:p>
          <a:p>
            <a:pPr algn="ctr"/>
            <a:r>
              <a:rPr lang="es-CO" sz="4400" dirty="0" err="1">
                <a:solidFill>
                  <a:schemeClr val="bg1"/>
                </a:solidFill>
                <a:latin typeface="Berlin Sans FB Demi" panose="020E0802020502020306" pitchFamily="34" charset="0"/>
              </a:rPr>
              <a:t>Etc</a:t>
            </a:r>
            <a:endParaRPr lang="es-CO" sz="4400" dirty="0">
              <a:solidFill>
                <a:schemeClr val="bg1"/>
              </a:solidFill>
              <a:latin typeface="Berlin Sans FB Demi" panose="020E0802020502020306" pitchFamily="34" charset="0"/>
            </a:endParaRPr>
          </a:p>
          <a:p>
            <a:pPr algn="ct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8943556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48</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425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a:solidFill>
                <a:schemeClr val="bg1"/>
              </a:solidFill>
              <a:latin typeface="Berlin Sans FB Demi" panose="020E0802020502020306" pitchFamily="34" charset="0"/>
            </a:endParaRPr>
          </a:p>
          <a:p>
            <a:pPr marL="0" indent="0" algn="ctr">
              <a:buFont typeface="Arial" panose="020B0604020202020204" pitchFamily="34" charset="0"/>
              <a:buNone/>
            </a:pPr>
            <a:endParaRPr lang="es-CO"/>
          </a:p>
          <a:p>
            <a:pPr marL="0" indent="0" algn="ctr">
              <a:buFont typeface="Arial" panose="020B0604020202020204" pitchFamily="34" charset="0"/>
              <a:buNone/>
            </a:pPr>
            <a:endParaRPr lang="es-CO"/>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34178"/>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9" name="Marcador de contenido 2"/>
          <p:cNvSpPr txBox="1">
            <a:spLocks/>
          </p:cNvSpPr>
          <p:nvPr/>
        </p:nvSpPr>
        <p:spPr>
          <a:xfrm>
            <a:off x="714895" y="1094967"/>
            <a:ext cx="10939549" cy="455222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Vishing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“Técnica de suplantación a través de Voz IP”</a:t>
            </a:r>
          </a:p>
          <a:p>
            <a:pPr marL="0" indent="0" algn="ctr">
              <a:buNone/>
            </a:pPr>
            <a:r>
              <a:rPr lang="es-CO" sz="4400" dirty="0">
                <a:solidFill>
                  <a:schemeClr val="bg1"/>
                </a:solidFill>
                <a:latin typeface="Berlin Sans FB Demi" panose="020E0802020502020306" pitchFamily="34" charset="0"/>
              </a:rPr>
              <a:t>Técnica automatizada</a:t>
            </a:r>
          </a:p>
          <a:p>
            <a:pPr marL="0" indent="0" algn="ctr">
              <a:buNone/>
            </a:pPr>
            <a:r>
              <a:rPr lang="es-CO" sz="4400" dirty="0">
                <a:solidFill>
                  <a:schemeClr val="bg1"/>
                </a:solidFill>
                <a:latin typeface="Berlin Sans FB Demi" panose="020E0802020502020306" pitchFamily="34" charset="0"/>
              </a:rPr>
              <a:t>Centralita IVR (Sistema de respuesta de voz interactiva) + ACD (Distribución de llamadas automáticas)</a:t>
            </a:r>
          </a:p>
          <a:p>
            <a:pPr marL="0" indent="0" algn="ctr">
              <a:buNone/>
            </a:pPr>
            <a:endParaRPr lang="es-CO" sz="4400" dirty="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p:txBody>
      </p:sp>
      <p:sp>
        <p:nvSpPr>
          <p:cNvPr id="10"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6935609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49</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Suplantar una IP con la finalidad de obtener acceso a otros </a:t>
            </a:r>
          </a:p>
          <a:p>
            <a:pPr algn="ctr"/>
            <a:r>
              <a:rPr lang="es-CO" sz="4400" dirty="0">
                <a:solidFill>
                  <a:schemeClr val="bg1"/>
                </a:solidFill>
                <a:latin typeface="Berlin Sans FB Demi" panose="020E0802020502020306" pitchFamily="34" charset="0"/>
              </a:rPr>
              <a:t>Se podría aplicar en un ataque en </a:t>
            </a:r>
            <a:r>
              <a:rPr lang="es-CO" sz="4400" dirty="0" err="1">
                <a:solidFill>
                  <a:schemeClr val="bg1"/>
                </a:solidFill>
                <a:latin typeface="Berlin Sans FB Demi" panose="020E0802020502020306" pitchFamily="34" charset="0"/>
              </a:rPr>
              <a:t>man</a:t>
            </a:r>
            <a:r>
              <a:rPr lang="es-CO" sz="4400" dirty="0">
                <a:solidFill>
                  <a:schemeClr val="bg1"/>
                </a:solidFill>
                <a:latin typeface="Berlin Sans FB Demi" panose="020E0802020502020306" pitchFamily="34" charset="0"/>
              </a:rPr>
              <a:t> in </a:t>
            </a:r>
            <a:r>
              <a:rPr lang="es-CO" sz="4400" dirty="0" err="1">
                <a:solidFill>
                  <a:schemeClr val="bg1"/>
                </a:solidFill>
                <a:latin typeface="Berlin Sans FB Demi" panose="020E0802020502020306" pitchFamily="34" charset="0"/>
              </a:rPr>
              <a:t>the</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middle</a:t>
            </a: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66620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pic>
        <p:nvPicPr>
          <p:cNvPr id="5" name="-8Wn7vWd8Y8">
            <a:hlinkClick r:id="" action="ppaction://media"/>
          </p:cNvPr>
          <p:cNvPicPr>
            <a:picLocks noGrp="1" noRot="1" noChangeAspect="1"/>
          </p:cNvPicPr>
          <p:nvPr>
            <p:ph idx="1"/>
            <a:videoFile r:link="rId1"/>
          </p:nvPr>
        </p:nvPicPr>
        <p:blipFill>
          <a:blip r:embed="rId3"/>
          <a:stretch>
            <a:fillRect/>
          </a:stretch>
        </p:blipFill>
        <p:spPr>
          <a:xfrm>
            <a:off x="2583180" y="1027906"/>
            <a:ext cx="7025640" cy="5269230"/>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5</a:t>
            </a:fld>
            <a:endParaRPr lang="es-CO"/>
          </a:p>
        </p:txBody>
      </p:sp>
    </p:spTree>
    <p:extLst>
      <p:ext uri="{BB962C8B-B14F-4D97-AF65-F5344CB8AC3E}">
        <p14:creationId xmlns:p14="http://schemas.microsoft.com/office/powerpoint/2010/main" val="4054535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50</a:t>
            </a:fld>
            <a:endParaRPr lang="es-CO" dirty="0"/>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p:txBody>
      </p:sp>
      <p:pic>
        <p:nvPicPr>
          <p:cNvPr id="8" name="Picture 2" descr="Resultado de imagen para man in the midd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8444" y="3503927"/>
            <a:ext cx="4312449" cy="2497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8643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51</a:t>
            </a:fld>
            <a:endParaRPr lang="es-CO" dirty="0"/>
          </a:p>
        </p:txBody>
      </p:sp>
      <p:sp>
        <p:nvSpPr>
          <p:cNvPr id="7" name="Marcador de contenido 2"/>
          <p:cNvSpPr txBox="1">
            <a:spLocks/>
          </p:cNvSpPr>
          <p:nvPr/>
        </p:nvSpPr>
        <p:spPr>
          <a:xfrm>
            <a:off x="-2278943" y="1429768"/>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Sondeo de la red</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2" name="Imagen 1"/>
          <p:cNvPicPr>
            <a:picLocks noChangeAspect="1"/>
          </p:cNvPicPr>
          <p:nvPr/>
        </p:nvPicPr>
        <p:blipFill>
          <a:blip r:embed="rId2"/>
          <a:stretch>
            <a:fillRect/>
          </a:stretch>
        </p:blipFill>
        <p:spPr>
          <a:xfrm>
            <a:off x="5967413" y="335524"/>
            <a:ext cx="5386387" cy="6020826"/>
          </a:xfrm>
          <a:prstGeom prst="rect">
            <a:avLst/>
          </a:prstGeom>
        </p:spPr>
      </p:pic>
    </p:spTree>
    <p:extLst>
      <p:ext uri="{BB962C8B-B14F-4D97-AF65-F5344CB8AC3E}">
        <p14:creationId xmlns:p14="http://schemas.microsoft.com/office/powerpoint/2010/main" val="26342578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52</a:t>
            </a:fld>
            <a:endParaRPr lang="es-CO" dirty="0"/>
          </a:p>
        </p:txBody>
      </p:sp>
      <p:sp>
        <p:nvSpPr>
          <p:cNvPr id="7" name="Marcador de contenido 2"/>
          <p:cNvSpPr txBox="1">
            <a:spLocks/>
          </p:cNvSpPr>
          <p:nvPr/>
        </p:nvSpPr>
        <p:spPr>
          <a:xfrm>
            <a:off x="-3040943" y="1486629"/>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Sondeo de la red</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7170" name="Picture 2" descr="Resultado de imagen para fp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2064" y="1109862"/>
            <a:ext cx="5601736" cy="4104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16410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DCEB4DD-D7BD-4F59-84B0-6878BAF3CD23}"/>
              </a:ext>
            </a:extLst>
          </p:cNvPr>
          <p:cNvSpPr>
            <a:spLocks noGrp="1"/>
          </p:cNvSpPr>
          <p:nvPr>
            <p:ph type="sldNum" sz="quarter" idx="12"/>
          </p:nvPr>
        </p:nvSpPr>
        <p:spPr/>
        <p:txBody>
          <a:bodyPr/>
          <a:lstStyle/>
          <a:p>
            <a:fld id="{FF3034EF-BFAE-4255-A656-297DAB7FEC3B}" type="slidenum">
              <a:rPr lang="es-CO" smtClean="0"/>
              <a:t>53</a:t>
            </a:fld>
            <a:endParaRPr lang="es-CO"/>
          </a:p>
        </p:txBody>
      </p:sp>
      <p:pic>
        <p:nvPicPr>
          <p:cNvPr id="5" name="Imagen 4">
            <a:extLst>
              <a:ext uri="{FF2B5EF4-FFF2-40B4-BE49-F238E27FC236}">
                <a16:creationId xmlns:a16="http://schemas.microsoft.com/office/drawing/2014/main" id="{2BCC26A5-0E60-43EB-990F-42FE51ED93A2}"/>
              </a:ext>
            </a:extLst>
          </p:cNvPr>
          <p:cNvPicPr>
            <a:picLocks noChangeAspect="1"/>
          </p:cNvPicPr>
          <p:nvPr/>
        </p:nvPicPr>
        <p:blipFill>
          <a:blip r:embed="rId2"/>
          <a:stretch>
            <a:fillRect/>
          </a:stretch>
        </p:blipFill>
        <p:spPr>
          <a:xfrm>
            <a:off x="5807784" y="1008121"/>
            <a:ext cx="4437483" cy="5030729"/>
          </a:xfrm>
          <a:prstGeom prst="rect">
            <a:avLst/>
          </a:prstGeom>
        </p:spPr>
      </p:pic>
      <p:sp>
        <p:nvSpPr>
          <p:cNvPr id="7" name="Marcador de contenido 2">
            <a:extLst>
              <a:ext uri="{FF2B5EF4-FFF2-40B4-BE49-F238E27FC236}">
                <a16:creationId xmlns:a16="http://schemas.microsoft.com/office/drawing/2014/main" id="{B2121A3F-ED32-46F2-B423-C1E42E7F8D1C}"/>
              </a:ext>
            </a:extLst>
          </p:cNvPr>
          <p:cNvSpPr txBox="1">
            <a:spLocks/>
          </p:cNvSpPr>
          <p:nvPr/>
        </p:nvSpPr>
        <p:spPr>
          <a:xfrm>
            <a:off x="-3040943" y="1486629"/>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Sondeo de la red</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7705894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54</a:t>
            </a:fld>
            <a:endParaRPr lang="es-CO"/>
          </a:p>
        </p:txBody>
      </p:sp>
      <p:sp>
        <p:nvSpPr>
          <p:cNvPr id="5" name="Marcador de contenido 2">
            <a:extLst>
              <a:ext uri="{FF2B5EF4-FFF2-40B4-BE49-F238E27FC236}">
                <a16:creationId xmlns:a16="http://schemas.microsoft.com/office/drawing/2014/main" id="{2C190CF7-D1B6-4298-8E1C-46E532919563}"/>
              </a:ext>
            </a:extLst>
          </p:cNvPr>
          <p:cNvSpPr txBox="1">
            <a:spLocks/>
          </p:cNvSpPr>
          <p:nvPr/>
        </p:nvSpPr>
        <p:spPr>
          <a:xfrm>
            <a:off x="0" y="1486629"/>
            <a:ext cx="4983061"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hping3</a:t>
            </a:r>
          </a:p>
          <a:p>
            <a:pPr marL="0" indent="0" algn="ctr">
              <a:buNone/>
            </a:pPr>
            <a:r>
              <a:rPr lang="es-CO" sz="4400" dirty="0">
                <a:solidFill>
                  <a:schemeClr val="bg1"/>
                </a:solidFill>
                <a:latin typeface="Berlin Sans FB Demi" panose="020E0802020502020306" pitchFamily="34" charset="0"/>
              </a:rPr>
              <a:t>Suplantación de IP</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2" name="Imagen 1">
            <a:extLst>
              <a:ext uri="{FF2B5EF4-FFF2-40B4-BE49-F238E27FC236}">
                <a16:creationId xmlns:a16="http://schemas.microsoft.com/office/drawing/2014/main" id="{57CF88D1-9149-4AFD-801C-7E7146755F40}"/>
              </a:ext>
            </a:extLst>
          </p:cNvPr>
          <p:cNvPicPr>
            <a:picLocks noChangeAspect="1"/>
          </p:cNvPicPr>
          <p:nvPr/>
        </p:nvPicPr>
        <p:blipFill>
          <a:blip r:embed="rId2"/>
          <a:stretch>
            <a:fillRect/>
          </a:stretch>
        </p:blipFill>
        <p:spPr>
          <a:xfrm>
            <a:off x="6288553" y="307057"/>
            <a:ext cx="4644093" cy="6049293"/>
          </a:xfrm>
          <a:prstGeom prst="rect">
            <a:avLst/>
          </a:prstGeom>
        </p:spPr>
      </p:pic>
    </p:spTree>
    <p:extLst>
      <p:ext uri="{BB962C8B-B14F-4D97-AF65-F5344CB8AC3E}">
        <p14:creationId xmlns:p14="http://schemas.microsoft.com/office/powerpoint/2010/main" val="16094569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55</a:t>
            </a:fld>
            <a:endParaRPr lang="es-CO"/>
          </a:p>
        </p:txBody>
      </p:sp>
      <p:sp>
        <p:nvSpPr>
          <p:cNvPr id="5" name="Marcador de contenido 2">
            <a:extLst>
              <a:ext uri="{FF2B5EF4-FFF2-40B4-BE49-F238E27FC236}">
                <a16:creationId xmlns:a16="http://schemas.microsoft.com/office/drawing/2014/main" id="{2C190CF7-D1B6-4298-8E1C-46E532919563}"/>
              </a:ext>
            </a:extLst>
          </p:cNvPr>
          <p:cNvSpPr txBox="1">
            <a:spLocks/>
          </p:cNvSpPr>
          <p:nvPr/>
        </p:nvSpPr>
        <p:spPr>
          <a:xfrm>
            <a:off x="0" y="1486629"/>
            <a:ext cx="6159731"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hping3</a:t>
            </a:r>
          </a:p>
          <a:p>
            <a:pPr marL="0" indent="0" algn="ctr">
              <a:buNone/>
            </a:pPr>
            <a:r>
              <a:rPr lang="es-CO" sz="4400" dirty="0">
                <a:solidFill>
                  <a:schemeClr val="bg1"/>
                </a:solidFill>
                <a:latin typeface="Berlin Sans FB Demi" panose="020E0802020502020306" pitchFamily="34" charset="0"/>
              </a:rPr>
              <a:t>Suplantación de IP</a:t>
            </a:r>
          </a:p>
          <a:p>
            <a:pPr marL="0" indent="0" algn="ctr">
              <a:buNone/>
            </a:pPr>
            <a:r>
              <a:rPr lang="es-CO" dirty="0">
                <a:solidFill>
                  <a:schemeClr val="bg1"/>
                </a:solidFill>
                <a:latin typeface="Berlin Sans FB Demi" panose="020E0802020502020306" pitchFamily="34" charset="0"/>
              </a:rPr>
              <a:t>hping3 –l –a </a:t>
            </a:r>
            <a:r>
              <a:rPr lang="es-CO" dirty="0" err="1">
                <a:solidFill>
                  <a:schemeClr val="bg1"/>
                </a:solidFill>
                <a:latin typeface="Berlin Sans FB Demi" panose="020E0802020502020306" pitchFamily="34" charset="0"/>
              </a:rPr>
              <a:t>ip_victima</a:t>
            </a:r>
            <a:r>
              <a:rPr lang="es-CO" dirty="0">
                <a:solidFill>
                  <a:schemeClr val="bg1"/>
                </a:solidFill>
                <a:latin typeface="Berlin Sans FB Demi" panose="020E0802020502020306" pitchFamily="34" charset="0"/>
              </a:rPr>
              <a:t> </a:t>
            </a:r>
            <a:r>
              <a:rPr lang="es-CO" dirty="0" err="1">
                <a:solidFill>
                  <a:schemeClr val="bg1"/>
                </a:solidFill>
                <a:latin typeface="Berlin Sans FB Demi" panose="020E0802020502020306" pitchFamily="34" charset="0"/>
              </a:rPr>
              <a:t>ip_destino</a:t>
            </a:r>
            <a:endParaRPr lang="es-CO" dirty="0">
              <a:solidFill>
                <a:schemeClr val="bg1"/>
              </a:solidFill>
              <a:latin typeface="Berlin Sans FB Demi" panose="020E0802020502020306" pitchFamily="34" charset="0"/>
            </a:endParaRPr>
          </a:p>
          <a:p>
            <a:pPr marL="0" indent="0" algn="ctr">
              <a:buNone/>
            </a:pPr>
            <a:r>
              <a:rPr lang="es-CO" dirty="0">
                <a:solidFill>
                  <a:schemeClr val="bg1"/>
                </a:solidFill>
                <a:latin typeface="Berlin Sans FB Demi" panose="020E0802020502020306" pitchFamily="34" charset="0"/>
              </a:rPr>
              <a:t>hping3 –l –a 192.168.1.30 192.168.1.120</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2" name="Imagen 1">
            <a:extLst>
              <a:ext uri="{FF2B5EF4-FFF2-40B4-BE49-F238E27FC236}">
                <a16:creationId xmlns:a16="http://schemas.microsoft.com/office/drawing/2014/main" id="{57CF88D1-9149-4AFD-801C-7E7146755F40}"/>
              </a:ext>
            </a:extLst>
          </p:cNvPr>
          <p:cNvPicPr>
            <a:picLocks noChangeAspect="1"/>
          </p:cNvPicPr>
          <p:nvPr/>
        </p:nvPicPr>
        <p:blipFill>
          <a:blip r:embed="rId2"/>
          <a:stretch>
            <a:fillRect/>
          </a:stretch>
        </p:blipFill>
        <p:spPr>
          <a:xfrm>
            <a:off x="6288553" y="307057"/>
            <a:ext cx="4644093" cy="6049293"/>
          </a:xfrm>
          <a:prstGeom prst="rect">
            <a:avLst/>
          </a:prstGeom>
        </p:spPr>
      </p:pic>
    </p:spTree>
    <p:extLst>
      <p:ext uri="{BB962C8B-B14F-4D97-AF65-F5344CB8AC3E}">
        <p14:creationId xmlns:p14="http://schemas.microsoft.com/office/powerpoint/2010/main" val="3072110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56</a:t>
            </a:fld>
            <a:endParaRPr lang="es-CO"/>
          </a:p>
        </p:txBody>
      </p:sp>
      <p:sp>
        <p:nvSpPr>
          <p:cNvPr id="5" name="Marcador de contenido 2">
            <a:extLst>
              <a:ext uri="{FF2B5EF4-FFF2-40B4-BE49-F238E27FC236}">
                <a16:creationId xmlns:a16="http://schemas.microsoft.com/office/drawing/2014/main" id="{2C190CF7-D1B6-4298-8E1C-46E532919563}"/>
              </a:ext>
            </a:extLst>
          </p:cNvPr>
          <p:cNvSpPr txBox="1">
            <a:spLocks/>
          </p:cNvSpPr>
          <p:nvPr/>
        </p:nvSpPr>
        <p:spPr>
          <a:xfrm>
            <a:off x="0" y="1486629"/>
            <a:ext cx="6159731"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hping3</a:t>
            </a:r>
          </a:p>
          <a:p>
            <a:pPr marL="0" indent="0" algn="ctr">
              <a:buNone/>
            </a:pPr>
            <a:r>
              <a:rPr lang="es-CO" sz="4400" dirty="0">
                <a:solidFill>
                  <a:schemeClr val="bg1"/>
                </a:solidFill>
                <a:latin typeface="Berlin Sans FB Demi" panose="020E0802020502020306" pitchFamily="34" charset="0"/>
              </a:rPr>
              <a:t>Suplantación de IP</a:t>
            </a:r>
          </a:p>
          <a:p>
            <a:pPr marL="0" indent="0" algn="ctr">
              <a:buNone/>
            </a:pPr>
            <a:r>
              <a:rPr lang="es-CO" dirty="0">
                <a:solidFill>
                  <a:schemeClr val="bg1"/>
                </a:solidFill>
                <a:latin typeface="Berlin Sans FB Demi" panose="020E0802020502020306" pitchFamily="34" charset="0"/>
              </a:rPr>
              <a:t>hping3 –l –a </a:t>
            </a:r>
            <a:r>
              <a:rPr lang="es-CO" dirty="0" err="1">
                <a:solidFill>
                  <a:schemeClr val="bg1"/>
                </a:solidFill>
                <a:latin typeface="Berlin Sans FB Demi" panose="020E0802020502020306" pitchFamily="34" charset="0"/>
              </a:rPr>
              <a:t>ip_victima</a:t>
            </a:r>
            <a:r>
              <a:rPr lang="es-CO" dirty="0">
                <a:solidFill>
                  <a:schemeClr val="bg1"/>
                </a:solidFill>
                <a:latin typeface="Berlin Sans FB Demi" panose="020E0802020502020306" pitchFamily="34" charset="0"/>
              </a:rPr>
              <a:t> </a:t>
            </a:r>
            <a:r>
              <a:rPr lang="es-CO" dirty="0" err="1">
                <a:solidFill>
                  <a:schemeClr val="bg1"/>
                </a:solidFill>
                <a:latin typeface="Berlin Sans FB Demi" panose="020E0802020502020306" pitchFamily="34" charset="0"/>
              </a:rPr>
              <a:t>ip_destino</a:t>
            </a:r>
            <a:endParaRPr lang="es-CO" dirty="0">
              <a:solidFill>
                <a:schemeClr val="bg1"/>
              </a:solidFill>
              <a:latin typeface="Berlin Sans FB Demi" panose="020E0802020502020306" pitchFamily="34" charset="0"/>
            </a:endParaRPr>
          </a:p>
          <a:p>
            <a:pPr marL="0" indent="0" algn="ctr">
              <a:buNone/>
            </a:pPr>
            <a:r>
              <a:rPr lang="es-CO" dirty="0">
                <a:solidFill>
                  <a:schemeClr val="bg1"/>
                </a:solidFill>
                <a:latin typeface="Berlin Sans FB Demi" panose="020E0802020502020306" pitchFamily="34" charset="0"/>
              </a:rPr>
              <a:t>hping3 –l –a 192.168.1.30 192.168.1.120</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2" name="Imagen 1">
            <a:extLst>
              <a:ext uri="{FF2B5EF4-FFF2-40B4-BE49-F238E27FC236}">
                <a16:creationId xmlns:a16="http://schemas.microsoft.com/office/drawing/2014/main" id="{57CF88D1-9149-4AFD-801C-7E7146755F40}"/>
              </a:ext>
            </a:extLst>
          </p:cNvPr>
          <p:cNvPicPr>
            <a:picLocks noChangeAspect="1"/>
          </p:cNvPicPr>
          <p:nvPr/>
        </p:nvPicPr>
        <p:blipFill>
          <a:blip r:embed="rId2"/>
          <a:stretch>
            <a:fillRect/>
          </a:stretch>
        </p:blipFill>
        <p:spPr>
          <a:xfrm>
            <a:off x="6288553" y="307057"/>
            <a:ext cx="4644093" cy="6049293"/>
          </a:xfrm>
          <a:prstGeom prst="rect">
            <a:avLst/>
          </a:prstGeom>
        </p:spPr>
      </p:pic>
    </p:spTree>
    <p:extLst>
      <p:ext uri="{BB962C8B-B14F-4D97-AF65-F5344CB8AC3E}">
        <p14:creationId xmlns:p14="http://schemas.microsoft.com/office/powerpoint/2010/main" val="18028718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pic>
        <p:nvPicPr>
          <p:cNvPr id="5" name="4mwbFwf4yVs"/>
          <p:cNvPicPr>
            <a:picLocks noGrp="1" noRot="1" noChangeAspect="1"/>
          </p:cNvPicPr>
          <p:nvPr>
            <p:ph idx="1"/>
            <a:videoFile r:link="rId1"/>
          </p:nvPr>
        </p:nvPicPr>
        <p:blipFill>
          <a:blip r:embed="rId3"/>
          <a:stretch>
            <a:fillRect/>
          </a:stretch>
        </p:blipFill>
        <p:spPr>
          <a:xfrm>
            <a:off x="365760" y="222193"/>
            <a:ext cx="11460479" cy="6446519"/>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57</a:t>
            </a:fld>
            <a:endParaRPr lang="es-CO"/>
          </a:p>
        </p:txBody>
      </p:sp>
    </p:spTree>
    <p:extLst>
      <p:ext uri="{BB962C8B-B14F-4D97-AF65-F5344CB8AC3E}">
        <p14:creationId xmlns:p14="http://schemas.microsoft.com/office/powerpoint/2010/main" val="949670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58</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Pharming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“Secuestrar los servidores DNS con el propósito de redirigir el tráfico de ciertas URL al equipo atacante”</a:t>
            </a:r>
          </a:p>
          <a:p>
            <a:pPr marL="0" indent="0" algn="ctr">
              <a:buNone/>
            </a:pPr>
            <a:r>
              <a:rPr lang="es-CO" sz="4400" dirty="0">
                <a:solidFill>
                  <a:schemeClr val="bg1"/>
                </a:solidFill>
                <a:latin typeface="Berlin Sans FB Demi" panose="020E0802020502020306" pitchFamily="34" charset="0"/>
              </a:rPr>
              <a:t>Se podría decir que es un derivado del </a:t>
            </a:r>
            <a:r>
              <a:rPr lang="es-CO" sz="4400" dirty="0" err="1">
                <a:solidFill>
                  <a:schemeClr val="bg1"/>
                </a:solidFill>
                <a:latin typeface="Berlin Sans FB Demi" panose="020E0802020502020306" pitchFamily="34" charset="0"/>
              </a:rPr>
              <a:t>phishing</a:t>
            </a:r>
            <a:r>
              <a:rPr lang="es-CO" sz="4400" dirty="0">
                <a:solidFill>
                  <a:schemeClr val="bg1"/>
                </a:solidFill>
                <a:latin typeface="Berlin Sans FB Demi" panose="020E0802020502020306" pitchFamily="34" charset="0"/>
              </a:rPr>
              <a:t>, pero, es más potente</a:t>
            </a:r>
          </a:p>
        </p:txBody>
      </p:sp>
    </p:spTree>
    <p:extLst>
      <p:ext uri="{BB962C8B-B14F-4D97-AF65-F5344CB8AC3E}">
        <p14:creationId xmlns:p14="http://schemas.microsoft.com/office/powerpoint/2010/main" val="40542779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59</a:t>
            </a:fld>
            <a:endParaRPr lang="es-CO"/>
          </a:p>
        </p:txBody>
      </p:sp>
      <p:pic>
        <p:nvPicPr>
          <p:cNvPr id="5" name="Imagen 4"/>
          <p:cNvPicPr>
            <a:picLocks noChangeAspect="1"/>
          </p:cNvPicPr>
          <p:nvPr/>
        </p:nvPicPr>
        <p:blipFill>
          <a:blip r:embed="rId2"/>
          <a:stretch>
            <a:fillRect/>
          </a:stretch>
        </p:blipFill>
        <p:spPr>
          <a:xfrm>
            <a:off x="250685" y="1845732"/>
            <a:ext cx="11712396" cy="2709333"/>
          </a:xfrm>
          <a:prstGeom prst="rect">
            <a:avLst/>
          </a:prstGeom>
          <a:effectLst>
            <a:innerShdw blurRad="114300">
              <a:prstClr val="black"/>
            </a:innerShdw>
          </a:effectLst>
        </p:spPr>
      </p:pic>
    </p:spTree>
    <p:extLst>
      <p:ext uri="{BB962C8B-B14F-4D97-AF65-F5344CB8AC3E}">
        <p14:creationId xmlns:p14="http://schemas.microsoft.com/office/powerpoint/2010/main" val="145925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forma de conseguir que una persona haga algo de forma voluntaria que de otra forma no haría </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3112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60</a:t>
            </a:fld>
            <a:endParaRPr lang="es-CO"/>
          </a:p>
        </p:txBody>
      </p:sp>
      <p:pic>
        <p:nvPicPr>
          <p:cNvPr id="1026" name="Picture 2" descr="Resultado de imagen para how pharming wor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6222" y="-9240"/>
            <a:ext cx="5214446" cy="686724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7753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61</a:t>
            </a:fld>
            <a:endParaRPr lang="es-CO"/>
          </a:p>
        </p:txBody>
      </p:sp>
      <p:sp>
        <p:nvSpPr>
          <p:cNvPr id="5" name="Marcador de contenido 2">
            <a:extLst>
              <a:ext uri="{FF2B5EF4-FFF2-40B4-BE49-F238E27FC236}">
                <a16:creationId xmlns:a16="http://schemas.microsoft.com/office/drawing/2014/main" id="{2C190CF7-D1B6-4298-8E1C-46E532919563}"/>
              </a:ext>
            </a:extLst>
          </p:cNvPr>
          <p:cNvSpPr txBox="1">
            <a:spLocks/>
          </p:cNvSpPr>
          <p:nvPr/>
        </p:nvSpPr>
        <p:spPr>
          <a:xfrm>
            <a:off x="0" y="1486629"/>
            <a:ext cx="6159731"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Pharming</a:t>
            </a:r>
            <a:r>
              <a:rPr lang="es-CO" sz="4400" u="sng" dirty="0">
                <a:solidFill>
                  <a:schemeClr val="bg1"/>
                </a:solidFill>
                <a:latin typeface="Berlin Sans FB Demi" panose="020E0802020502020306" pitchFamily="34" charset="0"/>
              </a:rPr>
              <a:t> local</a:t>
            </a:r>
          </a:p>
          <a:p>
            <a:pPr marL="0" indent="0" algn="ctr">
              <a:buNone/>
            </a:pPr>
            <a:r>
              <a:rPr lang="es-CO" sz="2400" dirty="0">
                <a:solidFill>
                  <a:schemeClr val="bg1"/>
                </a:solidFill>
                <a:latin typeface="Berlin Sans FB Demi" panose="020E0802020502020306" pitchFamily="34" charset="0"/>
              </a:rPr>
              <a:t>Windows 10</a:t>
            </a:r>
          </a:p>
          <a:p>
            <a:pPr marL="0" indent="0" algn="ctr">
              <a:buNone/>
            </a:pPr>
            <a:r>
              <a:rPr lang="es-CO" sz="2400" dirty="0">
                <a:solidFill>
                  <a:schemeClr val="bg1"/>
                </a:solidFill>
                <a:latin typeface="Berlin Sans FB Demi" panose="020E0802020502020306" pitchFamily="34" charset="0"/>
              </a:rPr>
              <a:t>C:\Windows\System32\drivers\etc\hosts</a:t>
            </a:r>
          </a:p>
          <a:p>
            <a:pPr marL="0" indent="0" algn="ctr">
              <a:buNone/>
            </a:pPr>
            <a:r>
              <a:rPr lang="es-CO" sz="2400" dirty="0">
                <a:solidFill>
                  <a:schemeClr val="bg1"/>
                </a:solidFill>
                <a:latin typeface="Berlin Sans FB Demi" panose="020E0802020502020306" pitchFamily="34" charset="0"/>
              </a:rPr>
              <a:t>Linux</a:t>
            </a:r>
          </a:p>
          <a:p>
            <a:pPr marL="0" indent="0" algn="ctr">
              <a:buNone/>
            </a:pPr>
            <a:r>
              <a:rPr lang="es-CO" sz="2400" dirty="0">
                <a:solidFill>
                  <a:schemeClr val="bg1"/>
                </a:solidFill>
                <a:latin typeface="Berlin Sans FB Demi" panose="020E0802020502020306" pitchFamily="34" charset="0"/>
              </a:rPr>
              <a:t>/</a:t>
            </a:r>
            <a:r>
              <a:rPr lang="es-CO" sz="2400" dirty="0" err="1">
                <a:solidFill>
                  <a:schemeClr val="bg1"/>
                </a:solidFill>
                <a:latin typeface="Berlin Sans FB Demi" panose="020E0802020502020306" pitchFamily="34" charset="0"/>
              </a:rPr>
              <a:t>etc</a:t>
            </a:r>
            <a:r>
              <a:rPr lang="es-CO" sz="2400" dirty="0">
                <a:solidFill>
                  <a:schemeClr val="bg1"/>
                </a:solidFill>
                <a:latin typeface="Berlin Sans FB Demi" panose="020E0802020502020306" pitchFamily="34" charset="0"/>
              </a:rPr>
              <a:t>/hosts</a:t>
            </a:r>
          </a:p>
        </p:txBody>
      </p:sp>
      <p:pic>
        <p:nvPicPr>
          <p:cNvPr id="8" name="Imagen 7"/>
          <p:cNvPicPr>
            <a:picLocks noChangeAspect="1"/>
          </p:cNvPicPr>
          <p:nvPr/>
        </p:nvPicPr>
        <p:blipFill>
          <a:blip r:embed="rId2"/>
          <a:stretch>
            <a:fillRect/>
          </a:stretch>
        </p:blipFill>
        <p:spPr>
          <a:xfrm>
            <a:off x="6622003" y="106594"/>
            <a:ext cx="5003952" cy="3309937"/>
          </a:xfrm>
          <a:prstGeom prst="rect">
            <a:avLst/>
          </a:prstGeom>
        </p:spPr>
      </p:pic>
      <p:pic>
        <p:nvPicPr>
          <p:cNvPr id="9" name="Imagen 8"/>
          <p:cNvPicPr>
            <a:picLocks noChangeAspect="1"/>
          </p:cNvPicPr>
          <p:nvPr/>
        </p:nvPicPr>
        <p:blipFill>
          <a:blip r:embed="rId3"/>
          <a:stretch>
            <a:fillRect/>
          </a:stretch>
        </p:blipFill>
        <p:spPr>
          <a:xfrm>
            <a:off x="6622003" y="3566159"/>
            <a:ext cx="4866186" cy="3226421"/>
          </a:xfrm>
          <a:prstGeom prst="rect">
            <a:avLst/>
          </a:prstGeom>
        </p:spPr>
      </p:pic>
    </p:spTree>
    <p:extLst>
      <p:ext uri="{BB962C8B-B14F-4D97-AF65-F5344CB8AC3E}">
        <p14:creationId xmlns:p14="http://schemas.microsoft.com/office/powerpoint/2010/main" val="26999738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62</a:t>
            </a:fld>
            <a:endParaRPr lang="es-CO"/>
          </a:p>
        </p:txBody>
      </p:sp>
      <p:sp>
        <p:nvSpPr>
          <p:cNvPr id="5" name="CuadroTexto 4"/>
          <p:cNvSpPr txBox="1"/>
          <p:nvPr/>
        </p:nvSpPr>
        <p:spPr>
          <a:xfrm>
            <a:off x="0" y="104775"/>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755774"/>
            <a:ext cx="4447309" cy="389141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Drive-</a:t>
            </a:r>
            <a:r>
              <a:rPr lang="es-CO" sz="4400" u="sng" dirty="0" err="1">
                <a:solidFill>
                  <a:schemeClr val="bg1"/>
                </a:solidFill>
                <a:latin typeface="Berlin Sans FB Demi" panose="020E0802020502020306" pitchFamily="34" charset="0"/>
              </a:rPr>
              <a:t>by</a:t>
            </a:r>
            <a:r>
              <a:rPr lang="es-CO" sz="4400" u="sng" dirty="0">
                <a:solidFill>
                  <a:schemeClr val="bg1"/>
                </a:solidFill>
                <a:latin typeface="Berlin Sans FB Demi" panose="020E0802020502020306" pitchFamily="34" charset="0"/>
              </a:rPr>
              <a:t> </a:t>
            </a:r>
            <a:r>
              <a:rPr lang="es-CO" sz="4400" u="sng" dirty="0" err="1">
                <a:solidFill>
                  <a:schemeClr val="bg1"/>
                </a:solidFill>
                <a:latin typeface="Berlin Sans FB Demi" panose="020E0802020502020306" pitchFamily="34" charset="0"/>
              </a:rPr>
              <a:t>Pharming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“Es un ataque dirigido contra los servidores DNS de la víctima”</a:t>
            </a:r>
          </a:p>
        </p:txBody>
      </p:sp>
      <p:pic>
        <p:nvPicPr>
          <p:cNvPr id="3074" name="Picture 2" descr="Resultado de imagen para router pharm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5900" y="1755774"/>
            <a:ext cx="6057900" cy="4600576"/>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1459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63</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Mail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“Suplantar la identidad de un correo electrónico.”</a:t>
            </a:r>
          </a:p>
          <a:p>
            <a:pPr marL="0" indent="0" algn="ctr">
              <a:buNone/>
            </a:pPr>
            <a:r>
              <a:rPr lang="es-CO" sz="4400" dirty="0">
                <a:solidFill>
                  <a:schemeClr val="bg1"/>
                </a:solidFill>
                <a:latin typeface="Berlin Sans FB Demi" panose="020E0802020502020306" pitchFamily="34" charset="0"/>
              </a:rPr>
              <a:t>Tiene como finalidad obtener información sensible o propagar malware mediante archivos adjuntos</a:t>
            </a:r>
          </a:p>
          <a:p>
            <a:pPr marL="0" indent="0" algn="ctr">
              <a:buNone/>
            </a:pPr>
            <a:r>
              <a:rPr lang="es-CO" sz="4400" dirty="0">
                <a:solidFill>
                  <a:schemeClr val="bg1"/>
                </a:solidFill>
                <a:latin typeface="Berlin Sans FB Demi" panose="020E0802020502020306" pitchFamily="34" charset="0"/>
              </a:rPr>
              <a:t>SET -  </a:t>
            </a:r>
            <a:r>
              <a:rPr lang="es-CO" sz="4400" dirty="0" err="1">
                <a:solidFill>
                  <a:schemeClr val="bg1"/>
                </a:solidFill>
                <a:latin typeface="Berlin Sans FB Demi" panose="020E0802020502020306" pitchFamily="34" charset="0"/>
              </a:rPr>
              <a:t>tool</a:t>
            </a: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2306233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64</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Phishing</a:t>
            </a:r>
            <a:r>
              <a:rPr lang="es-CO" sz="4400" u="sng" dirty="0">
                <a:solidFill>
                  <a:schemeClr val="bg1"/>
                </a:solidFill>
                <a:latin typeface="Berlin Sans FB Demi" panose="020E0802020502020306" pitchFamily="34" charset="0"/>
              </a:rPr>
              <a:t> y </a:t>
            </a:r>
            <a:r>
              <a:rPr lang="es-CO" sz="4400" u="sng" dirty="0" err="1">
                <a:solidFill>
                  <a:schemeClr val="bg1"/>
                </a:solidFill>
                <a:latin typeface="Berlin Sans FB Demi" panose="020E0802020502020306" pitchFamily="34" charset="0"/>
              </a:rPr>
              <a:t>spear</a:t>
            </a:r>
            <a:r>
              <a:rPr lang="es-CO" sz="4400" u="sng" dirty="0">
                <a:solidFill>
                  <a:schemeClr val="bg1"/>
                </a:solidFill>
                <a:latin typeface="Berlin Sans FB Demi" panose="020E0802020502020306" pitchFamily="34" charset="0"/>
              </a:rPr>
              <a:t> </a:t>
            </a:r>
            <a:r>
              <a:rPr lang="es-CO" sz="4400" u="sng" dirty="0" err="1">
                <a:solidFill>
                  <a:schemeClr val="bg1"/>
                </a:solidFill>
                <a:latin typeface="Berlin Sans FB Demi" panose="020E0802020502020306" pitchFamily="34" charset="0"/>
              </a:rPr>
              <a:t>phishing</a:t>
            </a:r>
          </a:p>
          <a:p>
            <a:pPr marL="0" indent="0" algn="ctr">
              <a:buNone/>
            </a:pPr>
            <a:r>
              <a:rPr lang="es-CO" sz="4400" dirty="0">
                <a:solidFill>
                  <a:schemeClr val="bg1"/>
                </a:solidFill>
                <a:latin typeface="Berlin Sans FB Demi" panose="020E0802020502020306" pitchFamily="34" charset="0"/>
              </a:rPr>
              <a:t>Usualmente se utiliza con Mail </a:t>
            </a:r>
            <a:r>
              <a:rPr lang="es-CO" sz="4400" dirty="0" err="1">
                <a:solidFill>
                  <a:schemeClr val="bg1"/>
                </a:solidFill>
                <a:latin typeface="Berlin Sans FB Demi" panose="020E0802020502020306" pitchFamily="34" charset="0"/>
              </a:rPr>
              <a:t>Spoofing</a:t>
            </a:r>
            <a:r>
              <a:rPr lang="es-CO" sz="4400" dirty="0">
                <a:solidFill>
                  <a:schemeClr val="bg1"/>
                </a:solidFill>
                <a:latin typeface="Berlin Sans FB Demi" panose="020E0802020502020306" pitchFamily="34" charset="0"/>
              </a:rPr>
              <a:t> (spam) en la cual se invita al usuario a visitar una página maliciosa o a un sitio para obtener información sensible. </a:t>
            </a:r>
          </a:p>
        </p:txBody>
      </p:sp>
    </p:spTree>
    <p:extLst>
      <p:ext uri="{BB962C8B-B14F-4D97-AF65-F5344CB8AC3E}">
        <p14:creationId xmlns:p14="http://schemas.microsoft.com/office/powerpoint/2010/main" val="17296801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65</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Phishing</a:t>
            </a:r>
            <a:r>
              <a:rPr lang="es-CO" sz="4400" u="sng" dirty="0">
                <a:solidFill>
                  <a:schemeClr val="bg1"/>
                </a:solidFill>
                <a:latin typeface="Berlin Sans FB Demi" panose="020E0802020502020306" pitchFamily="34" charset="0"/>
              </a:rPr>
              <a:t> y </a:t>
            </a:r>
            <a:r>
              <a:rPr lang="es-CO" sz="4400" u="sng" dirty="0" err="1">
                <a:solidFill>
                  <a:schemeClr val="bg1"/>
                </a:solidFill>
                <a:latin typeface="Berlin Sans FB Demi" panose="020E0802020502020306" pitchFamily="34" charset="0"/>
              </a:rPr>
              <a:t>spear</a:t>
            </a:r>
            <a:r>
              <a:rPr lang="es-CO" sz="4400" u="sng" dirty="0">
                <a:solidFill>
                  <a:schemeClr val="bg1"/>
                </a:solidFill>
                <a:latin typeface="Berlin Sans FB Demi" panose="020E0802020502020306" pitchFamily="34" charset="0"/>
              </a:rPr>
              <a:t> </a:t>
            </a:r>
            <a:r>
              <a:rPr lang="es-CO" sz="4400" u="sng" dirty="0" err="1">
                <a:solidFill>
                  <a:schemeClr val="bg1"/>
                </a:solidFill>
                <a:latin typeface="Berlin Sans FB Demi" panose="020E0802020502020306" pitchFamily="34" charset="0"/>
              </a:rPr>
              <a:t>phishing</a:t>
            </a:r>
            <a:endParaRPr lang="es-CO" sz="4400" u="sng" dirty="0">
              <a:solidFill>
                <a:schemeClr val="bg1"/>
              </a:solidFill>
              <a:latin typeface="Berlin Sans FB Demi" panose="020E0802020502020306" pitchFamily="34" charset="0"/>
            </a:endParaRPr>
          </a:p>
          <a:p>
            <a:pPr algn="ctr"/>
            <a:r>
              <a:rPr lang="es-CO" sz="4400" dirty="0">
                <a:solidFill>
                  <a:schemeClr val="bg1"/>
                </a:solidFill>
                <a:latin typeface="Berlin Sans FB Demi" panose="020E0802020502020306" pitchFamily="34" charset="0"/>
              </a:rPr>
              <a:t>Revisar la URL de la página. </a:t>
            </a:r>
          </a:p>
          <a:p>
            <a:pPr algn="ctr"/>
            <a:r>
              <a:rPr lang="es-CO" sz="4400" dirty="0">
                <a:solidFill>
                  <a:schemeClr val="bg1"/>
                </a:solidFill>
                <a:latin typeface="Berlin Sans FB Demi" panose="020E0802020502020306" pitchFamily="34" charset="0"/>
              </a:rPr>
              <a:t>Revisar el código fuente HTML o JS.</a:t>
            </a:r>
          </a:p>
          <a:p>
            <a:pPr algn="ctr"/>
            <a:r>
              <a:rPr lang="es-CO" sz="4400" dirty="0">
                <a:solidFill>
                  <a:schemeClr val="bg1"/>
                </a:solidFill>
                <a:latin typeface="Berlin Sans FB Demi" panose="020E0802020502020306" pitchFamily="34" charset="0"/>
              </a:rPr>
              <a:t>Tener cuidado con las URL acortadas.</a:t>
            </a:r>
          </a:p>
        </p:txBody>
      </p:sp>
    </p:spTree>
    <p:extLst>
      <p:ext uri="{BB962C8B-B14F-4D97-AF65-F5344CB8AC3E}">
        <p14:creationId xmlns:p14="http://schemas.microsoft.com/office/powerpoint/2010/main" val="35898308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66</a:t>
            </a:fld>
            <a:endParaRPr lang="es-CO"/>
          </a:p>
        </p:txBody>
      </p:sp>
      <p:pic>
        <p:nvPicPr>
          <p:cNvPr id="5" name="Imagen 4">
            <a:hlinkClick r:id="rId2"/>
          </p:cNvPr>
          <p:cNvPicPr>
            <a:picLocks noChangeAspect="1"/>
          </p:cNvPicPr>
          <p:nvPr/>
        </p:nvPicPr>
        <p:blipFill>
          <a:blip r:embed="rId3"/>
          <a:stretch>
            <a:fillRect/>
          </a:stretch>
        </p:blipFill>
        <p:spPr>
          <a:xfrm>
            <a:off x="3391593" y="396450"/>
            <a:ext cx="5510646" cy="5901220"/>
          </a:xfrm>
          <a:prstGeom prst="rect">
            <a:avLst/>
          </a:prstGeom>
          <a:effectLst>
            <a:innerShdw blurRad="114300">
              <a:prstClr val="black"/>
            </a:innerShdw>
          </a:effectLst>
        </p:spPr>
      </p:pic>
    </p:spTree>
    <p:extLst>
      <p:ext uri="{BB962C8B-B14F-4D97-AF65-F5344CB8AC3E}">
        <p14:creationId xmlns:p14="http://schemas.microsoft.com/office/powerpoint/2010/main" val="7478776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pic>
        <p:nvPicPr>
          <p:cNvPr id="5" name="TqZ_73YNJJ8"/>
          <p:cNvPicPr>
            <a:picLocks noGrp="1" noRot="1" noChangeAspect="1"/>
          </p:cNvPicPr>
          <p:nvPr>
            <p:ph idx="1"/>
            <a:videoFile r:link="rId1"/>
          </p:nvPr>
        </p:nvPicPr>
        <p:blipFill>
          <a:blip r:embed="rId3"/>
          <a:stretch>
            <a:fillRect/>
          </a:stretch>
        </p:blipFill>
        <p:spPr>
          <a:xfrm>
            <a:off x="443345" y="154304"/>
            <a:ext cx="11311776" cy="6362874"/>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67</a:t>
            </a:fld>
            <a:endParaRPr lang="es-CO"/>
          </a:p>
        </p:txBody>
      </p:sp>
    </p:spTree>
    <p:extLst>
      <p:ext uri="{BB962C8B-B14F-4D97-AF65-F5344CB8AC3E}">
        <p14:creationId xmlns:p14="http://schemas.microsoft.com/office/powerpoint/2010/main" val="37552097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68</a:t>
            </a:fld>
            <a:endParaRPr lang="es-CO"/>
          </a:p>
        </p:txBody>
      </p:sp>
      <p:pic>
        <p:nvPicPr>
          <p:cNvPr id="4098"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54700"/>
            <a:ext cx="6368673" cy="4944429"/>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4100" name="Picture 4" descr="Resultado de imagen para firefox phish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5175" y="554700"/>
            <a:ext cx="5911545" cy="29526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6" name="Rectángulo 5"/>
          <p:cNvSpPr/>
          <p:nvPr/>
        </p:nvSpPr>
        <p:spPr>
          <a:xfrm>
            <a:off x="6819318" y="4133891"/>
            <a:ext cx="1059906" cy="707886"/>
          </a:xfrm>
          <a:prstGeom prst="rect">
            <a:avLst/>
          </a:prstGeom>
        </p:spPr>
        <p:txBody>
          <a:bodyPr wrap="none">
            <a:spAutoFit/>
          </a:bodyPr>
          <a:lstStyle/>
          <a:p>
            <a:r>
              <a:rPr lang="es-CO" sz="4000" u="sng" dirty="0">
                <a:solidFill>
                  <a:schemeClr val="bg1"/>
                </a:solidFill>
                <a:latin typeface="Berlin Sans FB Demi" panose="020E0802020502020306" pitchFamily="34" charset="0"/>
                <a:hlinkClick r:id="rId4"/>
              </a:rPr>
              <a:t>link</a:t>
            </a:r>
            <a:endParaRPr lang="es-CO" dirty="0"/>
          </a:p>
        </p:txBody>
      </p:sp>
    </p:spTree>
    <p:extLst>
      <p:ext uri="{BB962C8B-B14F-4D97-AF65-F5344CB8AC3E}">
        <p14:creationId xmlns:p14="http://schemas.microsoft.com/office/powerpoint/2010/main" val="10863022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69</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Spear</a:t>
            </a:r>
            <a:r>
              <a:rPr lang="es-CO" sz="4400" u="sng" dirty="0">
                <a:solidFill>
                  <a:schemeClr val="bg1"/>
                </a:solidFill>
                <a:latin typeface="Berlin Sans FB Demi" panose="020E0802020502020306" pitchFamily="34" charset="0"/>
              </a:rPr>
              <a:t> phishing</a:t>
            </a:r>
          </a:p>
          <a:p>
            <a:pPr marL="0" indent="0" algn="ctr">
              <a:buNone/>
            </a:pPr>
            <a:r>
              <a:rPr lang="es-CO" sz="4400" dirty="0">
                <a:solidFill>
                  <a:schemeClr val="bg1"/>
                </a:solidFill>
                <a:latin typeface="Berlin Sans FB Demi" panose="020E0802020502020306" pitchFamily="34" charset="0"/>
              </a:rPr>
              <a:t>“Es un ataque de phishing más dirigido a un objetivo”; se realiza con la finalidad de obtener información sensible. </a:t>
            </a:r>
          </a:p>
          <a:p>
            <a:pPr marL="0" indent="0" algn="ctr">
              <a:buNone/>
            </a:pP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83747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“Conocimiento de la psique humana y el estudio del lenguaje verbal”</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5864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70</a:t>
            </a:fld>
            <a:endParaRPr lang="es-CO"/>
          </a:p>
        </p:txBody>
      </p:sp>
      <p:pic>
        <p:nvPicPr>
          <p:cNvPr id="1026" name="Picture 2" descr="Resultado de imagen para carbanak">
            <a:hlinkClick r:id="rId2"/>
            <a:extLst>
              <a:ext uri="{FF2B5EF4-FFF2-40B4-BE49-F238E27FC236}">
                <a16:creationId xmlns:a16="http://schemas.microsoft.com/office/drawing/2014/main" id="{D32A37FD-A568-4B11-B26D-A999955481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8954" y="685042"/>
            <a:ext cx="9074092" cy="567130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03084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71</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ARP </a:t>
            </a:r>
            <a:r>
              <a:rPr lang="es-CO" sz="4400" u="sng" dirty="0" err="1">
                <a:solidFill>
                  <a:schemeClr val="bg1"/>
                </a:solidFill>
                <a:latin typeface="Berlin Sans FB Demi" panose="020E0802020502020306" pitchFamily="34" charset="0"/>
              </a:rPr>
              <a:t>Spoofing</a:t>
            </a:r>
            <a:r>
              <a:rPr lang="es-CO" sz="4400" u="sng" dirty="0">
                <a:solidFill>
                  <a:schemeClr val="bg1"/>
                </a:solidFill>
                <a:latin typeface="Berlin Sans FB Demi" panose="020E0802020502020306" pitchFamily="34" charset="0"/>
              </a:rPr>
              <a:t> + DNS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algn="ctr"/>
            <a:r>
              <a:rPr lang="es-CO" sz="4400" dirty="0">
                <a:solidFill>
                  <a:schemeClr val="bg1"/>
                </a:solidFill>
                <a:latin typeface="Berlin Sans FB Demi" panose="020E0802020502020306" pitchFamily="34" charset="0"/>
              </a:rPr>
              <a:t>ARP (</a:t>
            </a:r>
            <a:r>
              <a:rPr lang="es-CO" sz="4400" dirty="0" err="1">
                <a:solidFill>
                  <a:schemeClr val="bg1"/>
                </a:solidFill>
                <a:latin typeface="Berlin Sans FB Demi" panose="020E0802020502020306" pitchFamily="34" charset="0"/>
              </a:rPr>
              <a:t>Address</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Resolution</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Protocol</a:t>
            </a:r>
            <a:r>
              <a:rPr lang="es-CO" sz="4400" dirty="0">
                <a:solidFill>
                  <a:schemeClr val="bg1"/>
                </a:solidFill>
                <a:latin typeface="Berlin Sans FB Demi" panose="020E0802020502020306" pitchFamily="34" charset="0"/>
              </a:rPr>
              <a:t>), es un protocolo de red encargado de asociar la IP de un dispositivo con la MAC de su tarjeta de red.</a:t>
            </a:r>
          </a:p>
          <a:p>
            <a:pPr algn="ctr"/>
            <a:r>
              <a:rPr lang="es-CO" sz="4400" dirty="0">
                <a:solidFill>
                  <a:schemeClr val="bg1"/>
                </a:solidFill>
                <a:latin typeface="Berlin Sans FB Demi" panose="020E0802020502020306" pitchFamily="34" charset="0"/>
              </a:rPr>
              <a:t>DNS (</a:t>
            </a:r>
            <a:r>
              <a:rPr lang="es-CO" sz="4400" dirty="0" err="1">
                <a:solidFill>
                  <a:schemeClr val="bg1"/>
                </a:solidFill>
                <a:latin typeface="Berlin Sans FB Demi" panose="020E0802020502020306" pitchFamily="34" charset="0"/>
              </a:rPr>
              <a:t>Domain</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Name</a:t>
            </a:r>
            <a:r>
              <a:rPr lang="es-CO" sz="4400" dirty="0">
                <a:solidFill>
                  <a:schemeClr val="bg1"/>
                </a:solidFill>
                <a:latin typeface="Berlin Sans FB Demi" panose="020E0802020502020306" pitchFamily="34" charset="0"/>
              </a:rPr>
              <a:t> Server), es un protocolo que asocia las direcciones IP de los dispositivos con los nombre de dominio. </a:t>
            </a:r>
          </a:p>
        </p:txBody>
      </p:sp>
    </p:spTree>
    <p:extLst>
      <p:ext uri="{BB962C8B-B14F-4D97-AF65-F5344CB8AC3E}">
        <p14:creationId xmlns:p14="http://schemas.microsoft.com/office/powerpoint/2010/main" val="36018878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72</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ARP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p:txBody>
      </p:sp>
      <p:sp>
        <p:nvSpPr>
          <p:cNvPr id="2" name="CuadroTexto 1">
            <a:extLst>
              <a:ext uri="{FF2B5EF4-FFF2-40B4-BE49-F238E27FC236}">
                <a16:creationId xmlns:a16="http://schemas.microsoft.com/office/drawing/2014/main" id="{93E6BC2D-DAA0-4F52-B679-5616DC2B1E5A}"/>
              </a:ext>
            </a:extLst>
          </p:cNvPr>
          <p:cNvSpPr txBox="1"/>
          <p:nvPr/>
        </p:nvSpPr>
        <p:spPr>
          <a:xfrm>
            <a:off x="960582" y="2637728"/>
            <a:ext cx="4719782" cy="2000548"/>
          </a:xfrm>
          <a:prstGeom prst="rect">
            <a:avLst/>
          </a:prstGeom>
          <a:noFill/>
        </p:spPr>
        <p:txBody>
          <a:bodyPr wrap="square" rtlCol="0">
            <a:spAutoFit/>
          </a:bodyPr>
          <a:lstStyle/>
          <a:p>
            <a:r>
              <a:rPr lang="es-CO" sz="2400" dirty="0">
                <a:solidFill>
                  <a:schemeClr val="bg1"/>
                </a:solidFill>
                <a:latin typeface="Berlin Sans FB Demi" panose="020E0802020502020306" pitchFamily="34" charset="0"/>
              </a:rPr>
              <a:t>ARP (</a:t>
            </a:r>
            <a:r>
              <a:rPr lang="es-CO" sz="2400" dirty="0" err="1">
                <a:solidFill>
                  <a:schemeClr val="bg1"/>
                </a:solidFill>
                <a:latin typeface="Berlin Sans FB Demi" panose="020E0802020502020306" pitchFamily="34" charset="0"/>
              </a:rPr>
              <a:t>Address</a:t>
            </a:r>
            <a:r>
              <a:rPr lang="es-CO" sz="2400" dirty="0">
                <a:solidFill>
                  <a:schemeClr val="bg1"/>
                </a:solidFill>
                <a:latin typeface="Berlin Sans FB Demi" panose="020E0802020502020306" pitchFamily="34" charset="0"/>
              </a:rPr>
              <a:t> </a:t>
            </a:r>
            <a:r>
              <a:rPr lang="es-CO" sz="2400" dirty="0" err="1">
                <a:solidFill>
                  <a:schemeClr val="bg1"/>
                </a:solidFill>
                <a:latin typeface="Berlin Sans FB Demi" panose="020E0802020502020306" pitchFamily="34" charset="0"/>
              </a:rPr>
              <a:t>Resolution</a:t>
            </a:r>
            <a:r>
              <a:rPr lang="es-CO" sz="2400" dirty="0">
                <a:solidFill>
                  <a:schemeClr val="bg1"/>
                </a:solidFill>
                <a:latin typeface="Berlin Sans FB Demi" panose="020E0802020502020306" pitchFamily="34" charset="0"/>
              </a:rPr>
              <a:t> </a:t>
            </a:r>
            <a:r>
              <a:rPr lang="es-CO" sz="2400" dirty="0" err="1">
                <a:solidFill>
                  <a:schemeClr val="bg1"/>
                </a:solidFill>
                <a:latin typeface="Berlin Sans FB Demi" panose="020E0802020502020306" pitchFamily="34" charset="0"/>
              </a:rPr>
              <a:t>Protocol</a:t>
            </a:r>
            <a:r>
              <a:rPr lang="es-CO" sz="2400" dirty="0">
                <a:solidFill>
                  <a:schemeClr val="bg1"/>
                </a:solidFill>
                <a:latin typeface="Berlin Sans FB Demi" panose="020E0802020502020306" pitchFamily="34" charset="0"/>
              </a:rPr>
              <a:t>), es un </a:t>
            </a:r>
            <a:r>
              <a:rPr lang="es-CO" sz="2800" dirty="0">
                <a:solidFill>
                  <a:schemeClr val="bg1"/>
                </a:solidFill>
                <a:latin typeface="Berlin Sans FB Demi" panose="020E0802020502020306" pitchFamily="34" charset="0"/>
              </a:rPr>
              <a:t>protocolo</a:t>
            </a:r>
            <a:r>
              <a:rPr lang="es-CO" sz="2400" dirty="0">
                <a:solidFill>
                  <a:schemeClr val="bg1"/>
                </a:solidFill>
                <a:latin typeface="Berlin Sans FB Demi" panose="020E0802020502020306" pitchFamily="34" charset="0"/>
              </a:rPr>
              <a:t> de red encargado de asociar la IP de un dispositivo con la MAC de su tarjeta de red.</a:t>
            </a:r>
            <a:endParaRPr lang="es-CO" sz="2400" dirty="0"/>
          </a:p>
        </p:txBody>
      </p:sp>
      <p:sp>
        <p:nvSpPr>
          <p:cNvPr id="8" name="CuadroTexto 7">
            <a:extLst>
              <a:ext uri="{FF2B5EF4-FFF2-40B4-BE49-F238E27FC236}">
                <a16:creationId xmlns:a16="http://schemas.microsoft.com/office/drawing/2014/main" id="{A311683E-DB0F-4361-B949-97A4DBB89D2C}"/>
              </a:ext>
            </a:extLst>
          </p:cNvPr>
          <p:cNvSpPr txBox="1"/>
          <p:nvPr/>
        </p:nvSpPr>
        <p:spPr>
          <a:xfrm>
            <a:off x="6184669" y="2637727"/>
            <a:ext cx="4719782" cy="1815882"/>
          </a:xfrm>
          <a:prstGeom prst="rect">
            <a:avLst/>
          </a:prstGeom>
          <a:noFill/>
        </p:spPr>
        <p:txBody>
          <a:bodyPr wrap="square" rtlCol="0">
            <a:spAutoFit/>
          </a:bodyPr>
          <a:lstStyle/>
          <a:p>
            <a:r>
              <a:rPr lang="es-CO" sz="2800" dirty="0">
                <a:solidFill>
                  <a:schemeClr val="bg1"/>
                </a:solidFill>
                <a:latin typeface="Berlin Sans FB Demi" panose="020E0802020502020306" pitchFamily="34" charset="0"/>
              </a:rPr>
              <a:t>“ARP </a:t>
            </a:r>
            <a:r>
              <a:rPr lang="es-CO" sz="2800" dirty="0" err="1">
                <a:solidFill>
                  <a:schemeClr val="bg1"/>
                </a:solidFill>
                <a:latin typeface="Berlin Sans FB Demi" panose="020E0802020502020306" pitchFamily="34" charset="0"/>
              </a:rPr>
              <a:t>Spoofing</a:t>
            </a:r>
            <a:r>
              <a:rPr lang="es-CO" sz="2800" dirty="0">
                <a:solidFill>
                  <a:schemeClr val="bg1"/>
                </a:solidFill>
                <a:latin typeface="Berlin Sans FB Demi" panose="020E0802020502020306" pitchFamily="34" charset="0"/>
              </a:rPr>
              <a:t> es la técnica de suplantar las direcciones MAC asociadas a una IP dentro de las tablas ARP”</a:t>
            </a:r>
            <a:endParaRPr lang="es-CO" sz="2800" dirty="0"/>
          </a:p>
        </p:txBody>
      </p:sp>
    </p:spTree>
    <p:extLst>
      <p:ext uri="{BB962C8B-B14F-4D97-AF65-F5344CB8AC3E}">
        <p14:creationId xmlns:p14="http://schemas.microsoft.com/office/powerpoint/2010/main" val="36568501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73</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DNS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p:txBody>
      </p:sp>
      <p:sp>
        <p:nvSpPr>
          <p:cNvPr id="2" name="CuadroTexto 1">
            <a:extLst>
              <a:ext uri="{FF2B5EF4-FFF2-40B4-BE49-F238E27FC236}">
                <a16:creationId xmlns:a16="http://schemas.microsoft.com/office/drawing/2014/main" id="{93E6BC2D-DAA0-4F52-B679-5616DC2B1E5A}"/>
              </a:ext>
            </a:extLst>
          </p:cNvPr>
          <p:cNvSpPr txBox="1"/>
          <p:nvPr/>
        </p:nvSpPr>
        <p:spPr>
          <a:xfrm>
            <a:off x="960582" y="2637728"/>
            <a:ext cx="4719782" cy="1569660"/>
          </a:xfrm>
          <a:prstGeom prst="rect">
            <a:avLst/>
          </a:prstGeom>
          <a:noFill/>
        </p:spPr>
        <p:txBody>
          <a:bodyPr wrap="square" rtlCol="0">
            <a:spAutoFit/>
          </a:bodyPr>
          <a:lstStyle/>
          <a:p>
            <a:r>
              <a:rPr lang="es-CO" sz="2400" dirty="0">
                <a:solidFill>
                  <a:schemeClr val="bg1"/>
                </a:solidFill>
                <a:latin typeface="Berlin Sans FB Demi" panose="020E0802020502020306" pitchFamily="34" charset="0"/>
              </a:rPr>
              <a:t>DNS (</a:t>
            </a:r>
            <a:r>
              <a:rPr lang="es-CO" sz="2400" dirty="0" err="1">
                <a:solidFill>
                  <a:schemeClr val="bg1"/>
                </a:solidFill>
                <a:latin typeface="Berlin Sans FB Demi" panose="020E0802020502020306" pitchFamily="34" charset="0"/>
              </a:rPr>
              <a:t>Domain</a:t>
            </a:r>
            <a:r>
              <a:rPr lang="es-CO" sz="2400" dirty="0">
                <a:solidFill>
                  <a:schemeClr val="bg1"/>
                </a:solidFill>
                <a:latin typeface="Berlin Sans FB Demi" panose="020E0802020502020306" pitchFamily="34" charset="0"/>
              </a:rPr>
              <a:t> </a:t>
            </a:r>
            <a:r>
              <a:rPr lang="es-CO" sz="2400" dirty="0" err="1">
                <a:solidFill>
                  <a:schemeClr val="bg1"/>
                </a:solidFill>
                <a:latin typeface="Berlin Sans FB Demi" panose="020E0802020502020306" pitchFamily="34" charset="0"/>
              </a:rPr>
              <a:t>Name</a:t>
            </a:r>
            <a:r>
              <a:rPr lang="es-CO" sz="2400" dirty="0">
                <a:solidFill>
                  <a:schemeClr val="bg1"/>
                </a:solidFill>
                <a:latin typeface="Berlin Sans FB Demi" panose="020E0802020502020306" pitchFamily="34" charset="0"/>
              </a:rPr>
              <a:t> Server), es un protocolo que asocia las direcciones IP de los dispositivos con los nombre de dominio.</a:t>
            </a:r>
            <a:endParaRPr lang="es-CO" sz="2400" dirty="0"/>
          </a:p>
        </p:txBody>
      </p:sp>
      <p:sp>
        <p:nvSpPr>
          <p:cNvPr id="8" name="CuadroTexto 7">
            <a:extLst>
              <a:ext uri="{FF2B5EF4-FFF2-40B4-BE49-F238E27FC236}">
                <a16:creationId xmlns:a16="http://schemas.microsoft.com/office/drawing/2014/main" id="{A311683E-DB0F-4361-B949-97A4DBB89D2C}"/>
              </a:ext>
            </a:extLst>
          </p:cNvPr>
          <p:cNvSpPr txBox="1"/>
          <p:nvPr/>
        </p:nvSpPr>
        <p:spPr>
          <a:xfrm>
            <a:off x="6184669" y="2637727"/>
            <a:ext cx="4719782" cy="1384995"/>
          </a:xfrm>
          <a:prstGeom prst="rect">
            <a:avLst/>
          </a:prstGeom>
          <a:noFill/>
        </p:spPr>
        <p:txBody>
          <a:bodyPr wrap="square" rtlCol="0">
            <a:spAutoFit/>
          </a:bodyPr>
          <a:lstStyle/>
          <a:p>
            <a:r>
              <a:rPr lang="es-CO" sz="2800" dirty="0">
                <a:solidFill>
                  <a:schemeClr val="bg1"/>
                </a:solidFill>
                <a:latin typeface="Berlin Sans FB Demi" panose="020E0802020502020306" pitchFamily="34" charset="0"/>
              </a:rPr>
              <a:t>“Es una técnica para suplantación de IP o de DNS.”</a:t>
            </a:r>
            <a:endParaRPr lang="es-CO" sz="2800" dirty="0"/>
          </a:p>
        </p:txBody>
      </p:sp>
      <p:pic>
        <p:nvPicPr>
          <p:cNvPr id="1026" name="Picture 2" descr="Resultado de imagen para dns spoof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57625" y="4300537"/>
            <a:ext cx="4476750" cy="223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258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74</a:t>
            </a:fld>
            <a:endParaRPr lang="es-CO" dirty="0"/>
          </a:p>
        </p:txBody>
      </p:sp>
      <p:sp>
        <p:nvSpPr>
          <p:cNvPr id="7" name="Marcador de contenido 2"/>
          <p:cNvSpPr txBox="1">
            <a:spLocks/>
          </p:cNvSpPr>
          <p:nvPr/>
        </p:nvSpPr>
        <p:spPr>
          <a:xfrm>
            <a:off x="-3040943" y="1486629"/>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Sondeo de la red</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7170" name="Picture 2" descr="Resultado de imagen para fp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2064" y="1109862"/>
            <a:ext cx="5601736" cy="4104546"/>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2704064" y="215726"/>
            <a:ext cx="6096000" cy="646331"/>
          </a:xfrm>
          <a:prstGeom prst="rect">
            <a:avLst/>
          </a:prstGeom>
        </p:spPr>
        <p:txBody>
          <a:bodyPr>
            <a:spAutoFit/>
          </a:bodyPr>
          <a:lstStyle/>
          <a:p>
            <a:pPr algn="ctr"/>
            <a:r>
              <a:rPr lang="es-CO" sz="3600" b="1" dirty="0">
                <a:solidFill>
                  <a:schemeClr val="bg1"/>
                </a:solidFill>
                <a:latin typeface="Berlin Sans FB Demi" panose="020E0802020502020306" pitchFamily="34" charset="0"/>
              </a:rPr>
              <a:t>Recordemos</a:t>
            </a:r>
            <a:endParaRPr lang="es-CO" sz="20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1555541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75</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611630"/>
            <a:ext cx="5045825" cy="4035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ARP </a:t>
            </a:r>
            <a:r>
              <a:rPr lang="es-CO" sz="4400" u="sng" dirty="0" err="1">
                <a:solidFill>
                  <a:schemeClr val="bg1"/>
                </a:solidFill>
                <a:latin typeface="Berlin Sans FB Demi" panose="020E0802020502020306" pitchFamily="34" charset="0"/>
              </a:rPr>
              <a:t>Spoofing</a:t>
            </a:r>
            <a:r>
              <a:rPr lang="es-CO" sz="4400" u="sng" dirty="0">
                <a:solidFill>
                  <a:schemeClr val="bg1"/>
                </a:solidFill>
                <a:latin typeface="Berlin Sans FB Demi" panose="020E0802020502020306" pitchFamily="34" charset="0"/>
              </a:rPr>
              <a:t> + DNS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p:txBody>
      </p:sp>
      <p:pic>
        <p:nvPicPr>
          <p:cNvPr id="2" name="Imagen 1">
            <a:hlinkClick r:id="rId2"/>
            <a:extLst>
              <a:ext uri="{FF2B5EF4-FFF2-40B4-BE49-F238E27FC236}">
                <a16:creationId xmlns:a16="http://schemas.microsoft.com/office/drawing/2014/main" id="{7B868D4E-29FA-41D4-9065-C8B91F1E6D22}"/>
              </a:ext>
            </a:extLst>
          </p:cNvPr>
          <p:cNvPicPr>
            <a:picLocks noChangeAspect="1"/>
          </p:cNvPicPr>
          <p:nvPr/>
        </p:nvPicPr>
        <p:blipFill>
          <a:blip r:embed="rId3"/>
          <a:stretch>
            <a:fillRect/>
          </a:stretch>
        </p:blipFill>
        <p:spPr>
          <a:xfrm>
            <a:off x="5904149" y="1752257"/>
            <a:ext cx="5750295" cy="4079269"/>
          </a:xfrm>
          <a:prstGeom prst="rect">
            <a:avLst/>
          </a:prstGeom>
          <a:effectLst>
            <a:innerShdw blurRad="114300">
              <a:prstClr val="black"/>
            </a:innerShdw>
          </a:effectLst>
        </p:spPr>
      </p:pic>
      <p:sp>
        <p:nvSpPr>
          <p:cNvPr id="3" name="CuadroTexto 2"/>
          <p:cNvSpPr txBox="1"/>
          <p:nvPr/>
        </p:nvSpPr>
        <p:spPr>
          <a:xfrm>
            <a:off x="2726575" y="3791891"/>
            <a:ext cx="2535382" cy="461665"/>
          </a:xfrm>
          <a:prstGeom prst="rect">
            <a:avLst/>
          </a:prstGeom>
          <a:noFill/>
        </p:spPr>
        <p:txBody>
          <a:bodyPr wrap="square" rtlCol="0">
            <a:spAutoFit/>
          </a:bodyPr>
          <a:lstStyle/>
          <a:p>
            <a:r>
              <a:rPr lang="es-CO" sz="2400" dirty="0">
                <a:solidFill>
                  <a:schemeClr val="bg1"/>
                </a:solidFill>
                <a:latin typeface="Berlin Sans FB Demi" panose="020E0802020502020306" pitchFamily="34" charset="0"/>
                <a:hlinkClick r:id="rId4"/>
              </a:rPr>
              <a:t>LINK</a:t>
            </a:r>
            <a:endParaRPr lang="es-CO" sz="2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6719188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8894DC1-B0BC-46C6-9595-3090270814F8}"/>
              </a:ext>
            </a:extLst>
          </p:cNvPr>
          <p:cNvSpPr>
            <a:spLocks noGrp="1"/>
          </p:cNvSpPr>
          <p:nvPr>
            <p:ph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29D7C6B8-7A68-4F5D-8E1B-795C0A8E15B2}"/>
              </a:ext>
            </a:extLst>
          </p:cNvPr>
          <p:cNvSpPr>
            <a:spLocks noGrp="1"/>
          </p:cNvSpPr>
          <p:nvPr>
            <p:ph type="sldNum" sz="quarter" idx="12"/>
          </p:nvPr>
        </p:nvSpPr>
        <p:spPr/>
        <p:txBody>
          <a:bodyPr/>
          <a:lstStyle/>
          <a:p>
            <a:fld id="{FF3034EF-BFAE-4255-A656-297DAB7FEC3B}" type="slidenum">
              <a:rPr lang="es-CO" smtClean="0"/>
              <a:t>76</a:t>
            </a:fld>
            <a:endParaRPr lang="es-CO"/>
          </a:p>
        </p:txBody>
      </p:sp>
      <p:sp>
        <p:nvSpPr>
          <p:cNvPr id="5" name="CuadroTexto 4"/>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digital</a:t>
            </a:r>
          </a:p>
          <a:p>
            <a:pPr algn="ct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“Una identificación falsa, o de otra persona”, por ejemplo, una cuenta en Instagram. </a:t>
            </a:r>
          </a:p>
          <a:p>
            <a:pPr marL="0" indent="0" algn="ctr">
              <a:buNone/>
            </a:pPr>
            <a:r>
              <a:rPr lang="es-CO" sz="4400" dirty="0">
                <a:solidFill>
                  <a:schemeClr val="bg1"/>
                </a:solidFill>
                <a:latin typeface="Berlin Sans FB Demi" panose="020E0802020502020306" pitchFamily="34" charset="0"/>
              </a:rPr>
              <a:t>Veracidad</a:t>
            </a:r>
          </a:p>
          <a:p>
            <a:pPr marL="0" indent="0" algn="ctr">
              <a:buNone/>
            </a:pP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8071013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9D7C6B8-7A68-4F5D-8E1B-795C0A8E15B2}"/>
              </a:ext>
            </a:extLst>
          </p:cNvPr>
          <p:cNvSpPr>
            <a:spLocks noGrp="1"/>
          </p:cNvSpPr>
          <p:nvPr>
            <p:ph type="sldNum" sz="quarter" idx="12"/>
          </p:nvPr>
        </p:nvSpPr>
        <p:spPr/>
        <p:txBody>
          <a:bodyPr/>
          <a:lstStyle/>
          <a:p>
            <a:fld id="{FF3034EF-BFAE-4255-A656-297DAB7FEC3B}" type="slidenum">
              <a:rPr lang="es-CO" smtClean="0"/>
              <a:t>77</a:t>
            </a:fld>
            <a:endParaRPr lang="es-CO"/>
          </a:p>
        </p:txBody>
      </p:sp>
      <p:sp>
        <p:nvSpPr>
          <p:cNvPr id="5" name="CuadroTexto 4"/>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física + digital</a:t>
            </a:r>
          </a:p>
          <a:p>
            <a:pPr algn="ct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714895" y="1094967"/>
            <a:ext cx="10939549" cy="455222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RFID (Radio </a:t>
            </a:r>
            <a:r>
              <a:rPr lang="es-CO" sz="4400" dirty="0" err="1">
                <a:solidFill>
                  <a:schemeClr val="bg1"/>
                </a:solidFill>
                <a:latin typeface="Berlin Sans FB Demi" panose="020E0802020502020306" pitchFamily="34" charset="0"/>
              </a:rPr>
              <a:t>Frequency</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Identification</a:t>
            </a:r>
            <a:r>
              <a:rPr lang="es-CO" sz="4400" dirty="0">
                <a:solidFill>
                  <a:schemeClr val="bg1"/>
                </a:solidFill>
                <a:latin typeface="Berlin Sans FB Demi" panose="020E0802020502020306" pitchFamily="34" charset="0"/>
              </a:rPr>
              <a:t>). </a:t>
            </a:r>
          </a:p>
          <a:p>
            <a:pPr algn="ctr"/>
            <a:r>
              <a:rPr lang="es-CO" sz="4400" dirty="0">
                <a:solidFill>
                  <a:schemeClr val="bg1"/>
                </a:solidFill>
                <a:latin typeface="Berlin Sans FB Demi" panose="020E0802020502020306" pitchFamily="34" charset="0"/>
              </a:rPr>
              <a:t>Sistema de almacenamiento y recuperación de datos remoto. </a:t>
            </a:r>
          </a:p>
          <a:p>
            <a:pPr algn="ctr"/>
            <a:r>
              <a:rPr lang="es-CO" sz="4400" dirty="0">
                <a:solidFill>
                  <a:schemeClr val="bg1"/>
                </a:solidFill>
                <a:latin typeface="Berlin Sans FB Demi" panose="020E0802020502020306" pitchFamily="34" charset="0"/>
              </a:rPr>
              <a:t>Hay una conexión a corta distancia entre las tarjetas y el lector (5 a 10 cm). </a:t>
            </a:r>
          </a:p>
          <a:p>
            <a:pPr algn="ctr"/>
            <a:r>
              <a:rPr lang="es-CO" sz="4400" dirty="0">
                <a:solidFill>
                  <a:schemeClr val="bg1"/>
                </a:solidFill>
                <a:latin typeface="Berlin Sans FB Demi" panose="020E0802020502020306" pitchFamily="34" charset="0"/>
                <a:hlinkClick r:id="rId2"/>
              </a:rPr>
              <a:t>CRYPTO1</a:t>
            </a:r>
            <a:endParaRPr lang="es-CO" sz="4400" dirty="0">
              <a:solidFill>
                <a:schemeClr val="bg1"/>
              </a:solidFill>
              <a:latin typeface="Berlin Sans FB Demi" panose="020E0802020502020306" pitchFamily="34" charset="0"/>
            </a:endParaRPr>
          </a:p>
          <a:p>
            <a:pPr algn="ctr"/>
            <a:r>
              <a:rPr lang="es-CO" sz="4400" dirty="0">
                <a:solidFill>
                  <a:schemeClr val="bg1"/>
                </a:solidFill>
                <a:latin typeface="Berlin Sans FB Demi" panose="020E0802020502020306" pitchFamily="34" charset="0"/>
                <a:hlinkClick r:id="rId3"/>
              </a:rPr>
              <a:t>Research</a:t>
            </a:r>
            <a:r>
              <a:rPr lang="es-CO" sz="4400" dirty="0">
                <a:solidFill>
                  <a:schemeClr val="bg1"/>
                </a:solidFill>
                <a:latin typeface="Berlin Sans FB Demi" panose="020E0802020502020306" pitchFamily="34" charset="0"/>
              </a:rPr>
              <a:t> about CRYPTO1</a:t>
            </a:r>
          </a:p>
          <a:p>
            <a:pPr marL="0" indent="0">
              <a:buNone/>
            </a:pPr>
            <a:endParaRPr lang="es-CO" sz="4400" dirty="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7520704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78</a:t>
            </a:fld>
            <a:endParaRPr lang="es-CO"/>
          </a:p>
        </p:txBody>
      </p:sp>
      <p:pic>
        <p:nvPicPr>
          <p:cNvPr id="7" name="cxxnuofREcM"/>
          <p:cNvPicPr>
            <a:picLocks noGrp="1" noRot="1" noChangeAspect="1"/>
          </p:cNvPicPr>
          <p:nvPr>
            <p:ph idx="1"/>
            <a:videoFile r:link="rId1"/>
          </p:nvPr>
        </p:nvPicPr>
        <p:blipFill>
          <a:blip r:embed="rId3"/>
          <a:stretch>
            <a:fillRect/>
          </a:stretch>
        </p:blipFill>
        <p:spPr>
          <a:xfrm>
            <a:off x="0" y="95250"/>
            <a:ext cx="11963400" cy="6729413"/>
          </a:xfrm>
          <a:prstGeom prst="rect">
            <a:avLst/>
          </a:prstGeom>
        </p:spPr>
      </p:pic>
    </p:spTree>
    <p:extLst>
      <p:ext uri="{BB962C8B-B14F-4D97-AF65-F5344CB8AC3E}">
        <p14:creationId xmlns:p14="http://schemas.microsoft.com/office/powerpoint/2010/main" val="29700662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79</a:t>
            </a:fld>
            <a:endParaRPr lang="es-CO"/>
          </a:p>
        </p:txBody>
      </p:sp>
      <p:pic>
        <p:nvPicPr>
          <p:cNvPr id="1026" name="Picture 2" descr="Resultado de imagen para authentication mifare class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1494587"/>
            <a:ext cx="5562600" cy="4141442"/>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6" name="Marcador de contenido 2"/>
          <p:cNvSpPr txBox="1">
            <a:spLocks/>
          </p:cNvSpPr>
          <p:nvPr/>
        </p:nvSpPr>
        <p:spPr>
          <a:xfrm>
            <a:off x="114300" y="1494587"/>
            <a:ext cx="5829300" cy="385011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CO" sz="4400" dirty="0">
                <a:solidFill>
                  <a:schemeClr val="bg1"/>
                </a:solidFill>
                <a:latin typeface="Berlin Sans FB Demi" panose="020E0802020502020306" pitchFamily="34" charset="0"/>
              </a:rPr>
              <a:t>Lo necesario para clonar:</a:t>
            </a:r>
          </a:p>
          <a:p>
            <a:pPr algn="ctr"/>
            <a:r>
              <a:rPr lang="es-CO" sz="4400" dirty="0">
                <a:solidFill>
                  <a:schemeClr val="bg1"/>
                </a:solidFill>
                <a:latin typeface="Berlin Sans FB Demi" panose="020E0802020502020306" pitchFamily="34" charset="0"/>
              </a:rPr>
              <a:t>Un lector/grabador de tarjetas</a:t>
            </a:r>
          </a:p>
          <a:p>
            <a:pPr algn="ctr"/>
            <a:r>
              <a:rPr lang="es-CO" sz="4400" dirty="0">
                <a:solidFill>
                  <a:schemeClr val="bg1"/>
                </a:solidFill>
                <a:latin typeface="Berlin Sans FB Demi" panose="020E0802020502020306" pitchFamily="34" charset="0"/>
              </a:rPr>
              <a:t>Una tarjeta virgen</a:t>
            </a:r>
          </a:p>
          <a:p>
            <a:pPr algn="ctr"/>
            <a:r>
              <a:rPr lang="es-CO" sz="4400" dirty="0">
                <a:solidFill>
                  <a:schemeClr val="bg1"/>
                </a:solidFill>
                <a:latin typeface="Berlin Sans FB Demi" panose="020E0802020502020306" pitchFamily="34" charset="0"/>
              </a:rPr>
              <a:t>Una tarjeta original</a:t>
            </a:r>
          </a:p>
          <a:p>
            <a:pPr marL="0" indent="0" algn="ctr">
              <a:buNone/>
            </a:pPr>
            <a:r>
              <a:rPr lang="es-CO" sz="4400" u="sng" dirty="0">
                <a:solidFill>
                  <a:schemeClr val="bg1"/>
                </a:solidFill>
                <a:latin typeface="Berlin Sans FB Demi" panose="020E0802020502020306" pitchFamily="34" charset="0"/>
                <a:hlinkClick r:id="rId3"/>
              </a:rPr>
              <a:t>Link</a:t>
            </a: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576022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Basadas en el hacking tecnológico </a:t>
            </a:r>
          </a:p>
          <a:p>
            <a:pPr marL="0" indent="0" algn="ctr">
              <a:buNone/>
            </a:pPr>
            <a:r>
              <a:rPr lang="es-CO" sz="4400" b="1" dirty="0">
                <a:solidFill>
                  <a:schemeClr val="bg1"/>
                </a:solidFill>
                <a:latin typeface="Berlin Sans FB Demi" panose="020E0802020502020306" pitchFamily="34" charset="0"/>
              </a:rPr>
              <a:t>Basadas en la interacción humana</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9082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80</a:t>
            </a:fld>
            <a:endParaRPr lang="es-CO"/>
          </a:p>
        </p:txBody>
      </p:sp>
      <p:pic>
        <p:nvPicPr>
          <p:cNvPr id="5" name="Imagen 4"/>
          <p:cNvPicPr>
            <a:picLocks noChangeAspect="1"/>
          </p:cNvPicPr>
          <p:nvPr/>
        </p:nvPicPr>
        <p:blipFill>
          <a:blip r:embed="rId2"/>
          <a:stretch>
            <a:fillRect/>
          </a:stretch>
        </p:blipFill>
        <p:spPr>
          <a:xfrm>
            <a:off x="2571750" y="785811"/>
            <a:ext cx="7410450" cy="5345955"/>
          </a:xfrm>
          <a:prstGeom prst="rect">
            <a:avLst/>
          </a:prstGeom>
        </p:spPr>
      </p:pic>
    </p:spTree>
    <p:extLst>
      <p:ext uri="{BB962C8B-B14F-4D97-AF65-F5344CB8AC3E}">
        <p14:creationId xmlns:p14="http://schemas.microsoft.com/office/powerpoint/2010/main" val="41881532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81</a:t>
            </a:fld>
            <a:endParaRPr lang="es-CO"/>
          </a:p>
        </p:txBody>
      </p:sp>
      <p:pic>
        <p:nvPicPr>
          <p:cNvPr id="5" name="Imagen 4"/>
          <p:cNvPicPr>
            <a:picLocks noChangeAspect="1"/>
          </p:cNvPicPr>
          <p:nvPr/>
        </p:nvPicPr>
        <p:blipFill>
          <a:blip r:embed="rId2"/>
          <a:stretch>
            <a:fillRect/>
          </a:stretch>
        </p:blipFill>
        <p:spPr>
          <a:xfrm>
            <a:off x="2426494" y="1309687"/>
            <a:ext cx="7339012" cy="4810125"/>
          </a:xfrm>
          <a:prstGeom prst="rect">
            <a:avLst/>
          </a:prstGeom>
        </p:spPr>
      </p:pic>
    </p:spTree>
    <p:extLst>
      <p:ext uri="{BB962C8B-B14F-4D97-AF65-F5344CB8AC3E}">
        <p14:creationId xmlns:p14="http://schemas.microsoft.com/office/powerpoint/2010/main" val="32421036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3" name="Marcador de contenido 2"/>
          <p:cNvSpPr>
            <a:spLocks noGrp="1"/>
          </p:cNvSpPr>
          <p:nvPr>
            <p:ph idx="1"/>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82</a:t>
            </a:fld>
            <a:endParaRPr lang="es-CO"/>
          </a:p>
        </p:txBody>
      </p:sp>
      <p:pic>
        <p:nvPicPr>
          <p:cNvPr id="5" name="Imagen 4"/>
          <p:cNvPicPr>
            <a:picLocks noChangeAspect="1"/>
          </p:cNvPicPr>
          <p:nvPr/>
        </p:nvPicPr>
        <p:blipFill>
          <a:blip r:embed="rId2"/>
          <a:stretch>
            <a:fillRect/>
          </a:stretch>
        </p:blipFill>
        <p:spPr>
          <a:xfrm>
            <a:off x="1947862" y="290512"/>
            <a:ext cx="8296275" cy="6276975"/>
          </a:xfrm>
          <a:prstGeom prst="rect">
            <a:avLst/>
          </a:prstGeom>
        </p:spPr>
      </p:pic>
    </p:spTree>
    <p:extLst>
      <p:ext uri="{BB962C8B-B14F-4D97-AF65-F5344CB8AC3E}">
        <p14:creationId xmlns:p14="http://schemas.microsoft.com/office/powerpoint/2010/main" val="40396511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pic>
        <p:nvPicPr>
          <p:cNvPr id="5" name="BDO84uOfyeo"/>
          <p:cNvPicPr>
            <a:picLocks noGrp="1" noRot="1" noChangeAspect="1"/>
          </p:cNvPicPr>
          <p:nvPr>
            <p:ph idx="1"/>
            <a:videoFile r:link="rId1"/>
          </p:nvPr>
        </p:nvPicPr>
        <p:blipFill>
          <a:blip r:embed="rId3"/>
          <a:stretch>
            <a:fillRect/>
          </a:stretch>
        </p:blipFill>
        <p:spPr>
          <a:xfrm>
            <a:off x="0" y="23813"/>
            <a:ext cx="12192000" cy="6858000"/>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83</a:t>
            </a:fld>
            <a:endParaRPr lang="es-CO"/>
          </a:p>
        </p:txBody>
      </p:sp>
    </p:spTree>
    <p:extLst>
      <p:ext uri="{BB962C8B-B14F-4D97-AF65-F5344CB8AC3E}">
        <p14:creationId xmlns:p14="http://schemas.microsoft.com/office/powerpoint/2010/main" val="33818161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lstStyle/>
          <a:p>
            <a:pPr marL="0" indent="0" algn="just">
              <a:buNone/>
            </a:pPr>
            <a:r>
              <a:rPr lang="es-CO" sz="4400" dirty="0" err="1">
                <a:solidFill>
                  <a:schemeClr val="bg1"/>
                </a:solidFill>
                <a:latin typeface="Berlin Sans FB Demi" panose="020E0802020502020306" pitchFamily="34" charset="0"/>
              </a:rPr>
              <a:t>Psychological</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Operations</a:t>
            </a:r>
            <a:r>
              <a:rPr lang="es-CO" sz="4400" dirty="0">
                <a:solidFill>
                  <a:schemeClr val="bg1"/>
                </a:solidFill>
                <a:latin typeface="Berlin Sans FB Demi" panose="020E0802020502020306" pitchFamily="34" charset="0"/>
              </a:rPr>
              <a:t> (PSYOPS),“son operaciones psicológicas utilizadas como armas de manipulación de masas con fines militares”</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84</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3851145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lstStyle/>
          <a:p>
            <a:pPr marL="0" indent="0">
              <a:buNone/>
            </a:pPr>
            <a:r>
              <a:rPr lang="es-CO" sz="4400" dirty="0">
                <a:solidFill>
                  <a:schemeClr val="bg1"/>
                </a:solidFill>
                <a:latin typeface="Berlin Sans FB Demi" panose="020E0802020502020306" pitchFamily="34" charset="0"/>
              </a:rPr>
              <a:t>Elicitación: recopilar información sin que el objetivo lo sospeche o sea consiente del valor de la información. </a:t>
            </a:r>
          </a:p>
          <a:p>
            <a:pPr marL="0" indent="0" algn="just">
              <a:buNone/>
            </a:pPr>
            <a:r>
              <a:rPr lang="es-CO" sz="4400" dirty="0">
                <a:solidFill>
                  <a:schemeClr val="bg1"/>
                </a:solidFill>
                <a:latin typeface="Berlin Sans FB Demi" panose="020E0802020502020306" pitchFamily="34" charset="0"/>
              </a:rPr>
              <a:t>El ataque se realiza en cualquier escenario donde se realice una comunicación</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85</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9466576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buNone/>
            </a:pPr>
            <a:r>
              <a:rPr lang="es-CO" sz="4400" u="sng" dirty="0">
                <a:solidFill>
                  <a:schemeClr val="bg1"/>
                </a:solidFill>
                <a:latin typeface="Berlin Sans FB Demi" panose="020E0802020502020306" pitchFamily="34" charset="0"/>
              </a:rPr>
              <a:t>La elicitación </a:t>
            </a:r>
            <a:r>
              <a:rPr lang="es-CO" sz="4400" dirty="0">
                <a:solidFill>
                  <a:schemeClr val="bg1"/>
                </a:solidFill>
                <a:latin typeface="Berlin Sans FB Demi" panose="020E0802020502020306" pitchFamily="34" charset="0"/>
              </a:rPr>
              <a:t>se apoya en la I.S, como por ejemplo:</a:t>
            </a:r>
          </a:p>
          <a:p>
            <a:r>
              <a:rPr lang="es-CO" sz="4400" dirty="0">
                <a:solidFill>
                  <a:schemeClr val="bg1"/>
                </a:solidFill>
                <a:latin typeface="Berlin Sans FB Demi" panose="020E0802020502020306" pitchFamily="34" charset="0"/>
              </a:rPr>
              <a:t>A todos nos gusta parecer competentes o expertos en la materia</a:t>
            </a:r>
          </a:p>
          <a:p>
            <a:pPr lvl="1"/>
            <a:r>
              <a:rPr lang="es-CO" sz="4000" dirty="0">
                <a:solidFill>
                  <a:schemeClr val="bg1"/>
                </a:solidFill>
                <a:latin typeface="Berlin Sans FB Demi" panose="020E0802020502020306" pitchFamily="34" charset="0"/>
              </a:rPr>
              <a:t>Hay que aprender a hacer las preguntas adecuadas en el momento oportuno.</a:t>
            </a:r>
            <a:endParaRPr lang="es-CO" sz="44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86</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6917339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buNone/>
            </a:pPr>
            <a:r>
              <a:rPr lang="es-CO" sz="4400" dirty="0">
                <a:solidFill>
                  <a:schemeClr val="bg1"/>
                </a:solidFill>
                <a:latin typeface="Berlin Sans FB Demi" panose="020E0802020502020306" pitchFamily="34" charset="0"/>
              </a:rPr>
              <a:t>La elicitación se apoya en la I.S, como por ejemplo:</a:t>
            </a:r>
          </a:p>
          <a:p>
            <a:r>
              <a:rPr lang="es-CO" sz="4400" dirty="0">
                <a:solidFill>
                  <a:schemeClr val="bg1"/>
                </a:solidFill>
                <a:latin typeface="Berlin Sans FB Demi" panose="020E0802020502020306" pitchFamily="34" charset="0"/>
              </a:rPr>
              <a:t>Nos gusta ser útiles y ayudar a los demás</a:t>
            </a:r>
          </a:p>
          <a:p>
            <a:pPr lvl="1"/>
            <a:r>
              <a:rPr lang="es-CO" sz="4000" dirty="0">
                <a:solidFill>
                  <a:schemeClr val="bg1"/>
                </a:solidFill>
                <a:latin typeface="Berlin Sans FB Demi" panose="020E0802020502020306" pitchFamily="34" charset="0"/>
              </a:rPr>
              <a:t>¿Aprovecharse de la inocencia de los otros?</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87</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2255505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buNone/>
            </a:pPr>
            <a:r>
              <a:rPr lang="es-CO" sz="4400" dirty="0">
                <a:solidFill>
                  <a:schemeClr val="bg1"/>
                </a:solidFill>
                <a:latin typeface="Berlin Sans FB Demi" panose="020E0802020502020306" pitchFamily="34" charset="0"/>
              </a:rPr>
              <a:t>La elicitación se apoya en la I.S, como por ejemplo:</a:t>
            </a:r>
          </a:p>
          <a:p>
            <a:r>
              <a:rPr lang="es-CO" sz="4400" dirty="0">
                <a:solidFill>
                  <a:schemeClr val="bg1"/>
                </a:solidFill>
                <a:latin typeface="Berlin Sans FB Demi" panose="020E0802020502020306" pitchFamily="34" charset="0"/>
              </a:rPr>
              <a:t>Nos gusta ser útiles y ayudar a los demás</a:t>
            </a:r>
          </a:p>
          <a:p>
            <a:pPr lvl="1"/>
            <a:r>
              <a:rPr lang="es-CO" sz="4000" dirty="0">
                <a:solidFill>
                  <a:schemeClr val="bg1"/>
                </a:solidFill>
                <a:latin typeface="Berlin Sans FB Demi" panose="020E0802020502020306" pitchFamily="34" charset="0"/>
              </a:rPr>
              <a:t>¿Aprovecharse de la inocencia de los otros?</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88</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4954234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lnSpcReduction="10000"/>
          </a:bodyPr>
          <a:lstStyle/>
          <a:p>
            <a:pPr marL="0" indent="0">
              <a:buNone/>
            </a:pPr>
            <a:r>
              <a:rPr lang="es-CO" sz="4400" dirty="0">
                <a:solidFill>
                  <a:schemeClr val="bg1"/>
                </a:solidFill>
                <a:latin typeface="Berlin Sans FB Demi" panose="020E0802020502020306" pitchFamily="34" charset="0"/>
              </a:rPr>
              <a:t>Técnicas de </a:t>
            </a:r>
            <a:r>
              <a:rPr lang="es-CO" sz="4400" u="sng" dirty="0">
                <a:solidFill>
                  <a:schemeClr val="bg1"/>
                </a:solidFill>
                <a:latin typeface="Berlin Sans FB Demi" panose="020E0802020502020306" pitchFamily="34" charset="0"/>
              </a:rPr>
              <a:t>elicitación</a:t>
            </a:r>
            <a:r>
              <a:rPr lang="es-CO" sz="4400" dirty="0">
                <a:solidFill>
                  <a:schemeClr val="bg1"/>
                </a:solidFill>
                <a:latin typeface="Berlin Sans FB Demi" panose="020E0802020502020306" pitchFamily="34" charset="0"/>
              </a:rPr>
              <a:t>:</a:t>
            </a:r>
          </a:p>
          <a:p>
            <a:r>
              <a:rPr lang="es-CO" sz="4400" dirty="0">
                <a:solidFill>
                  <a:schemeClr val="bg1"/>
                </a:solidFill>
                <a:latin typeface="Berlin Sans FB Demi" panose="020E0802020502020306" pitchFamily="34" charset="0"/>
              </a:rPr>
              <a:t>Preguntas cerradas (si/no).</a:t>
            </a:r>
          </a:p>
          <a:p>
            <a:r>
              <a:rPr lang="es-CO" sz="4400" dirty="0">
                <a:solidFill>
                  <a:schemeClr val="bg1"/>
                </a:solidFill>
                <a:latin typeface="Berlin Sans FB Demi" panose="020E0802020502020306" pitchFamily="34" charset="0"/>
              </a:rPr>
              <a:t>Preguntas abiertas.</a:t>
            </a:r>
          </a:p>
          <a:p>
            <a:pPr lvl="1"/>
            <a:r>
              <a:rPr lang="es-CO" sz="4000" dirty="0">
                <a:solidFill>
                  <a:schemeClr val="bg1"/>
                </a:solidFill>
                <a:latin typeface="Berlin Sans FB Demi" panose="020E0802020502020306" pitchFamily="34" charset="0"/>
              </a:rPr>
              <a:t>“¿Qué puedes contarme sobre ti…?”</a:t>
            </a:r>
          </a:p>
          <a:p>
            <a:r>
              <a:rPr lang="es-CO" sz="4400" dirty="0">
                <a:solidFill>
                  <a:schemeClr val="bg1"/>
                </a:solidFill>
                <a:latin typeface="Berlin Sans FB Demi" panose="020E0802020502020306" pitchFamily="34" charset="0"/>
              </a:rPr>
              <a:t>Preguntas neutras</a:t>
            </a:r>
          </a:p>
          <a:p>
            <a:pPr lvl="1"/>
            <a:r>
              <a:rPr lang="es-CO" sz="4000" dirty="0">
                <a:solidFill>
                  <a:schemeClr val="bg1"/>
                </a:solidFill>
                <a:latin typeface="Berlin Sans FB Demi" panose="020E0802020502020306" pitchFamily="34" charset="0"/>
              </a:rPr>
              <a:t>Son buenas para dar un “descanso” al interrogatorio.</a:t>
            </a:r>
          </a:p>
          <a:p>
            <a:pPr lvl="1"/>
            <a:endParaRPr lang="es-CO" sz="4000" dirty="0">
              <a:solidFill>
                <a:schemeClr val="bg1"/>
              </a:solidFill>
              <a:latin typeface="Berlin Sans FB Demi" panose="020E0802020502020306" pitchFamily="34" charset="0"/>
            </a:endParaRPr>
          </a:p>
          <a:p>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89</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564806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Hacking de humanos</a:t>
            </a:r>
            <a:endParaRPr lang="es-CO" sz="3600" b="1" dirty="0">
              <a:solidFill>
                <a:schemeClr val="bg1"/>
              </a:solidFill>
              <a:latin typeface="Berlin Sans FB Demi" panose="020E0802020502020306" pitchFamily="34" charset="0"/>
            </a:endParaRPr>
          </a:p>
        </p:txBody>
      </p:sp>
      <p:pic>
        <p:nvPicPr>
          <p:cNvPr id="7" name="Picture 2" descr="Resultado de imagen para hackers famosos 2014">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3695" y="2010112"/>
            <a:ext cx="5853760" cy="336423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40458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buNone/>
            </a:pPr>
            <a:r>
              <a:rPr lang="es-CO" sz="4400" dirty="0">
                <a:solidFill>
                  <a:schemeClr val="bg1"/>
                </a:solidFill>
                <a:latin typeface="Berlin Sans FB Demi" panose="020E0802020502020306" pitchFamily="34" charset="0"/>
              </a:rPr>
              <a:t>Técnicas de </a:t>
            </a:r>
            <a:r>
              <a:rPr lang="es-CO" sz="4400" u="sng" dirty="0">
                <a:solidFill>
                  <a:schemeClr val="bg1"/>
                </a:solidFill>
                <a:latin typeface="Berlin Sans FB Demi" panose="020E0802020502020306" pitchFamily="34" charset="0"/>
              </a:rPr>
              <a:t>elicitación</a:t>
            </a:r>
            <a:r>
              <a:rPr lang="es-CO" sz="4400" dirty="0">
                <a:solidFill>
                  <a:schemeClr val="bg1"/>
                </a:solidFill>
                <a:latin typeface="Berlin Sans FB Demi" panose="020E0802020502020306" pitchFamily="34" charset="0"/>
              </a:rPr>
              <a:t>:</a:t>
            </a:r>
          </a:p>
          <a:p>
            <a:r>
              <a:rPr lang="es-CO" sz="4400" dirty="0">
                <a:solidFill>
                  <a:schemeClr val="bg1"/>
                </a:solidFill>
                <a:latin typeface="Berlin Sans FB Demi" panose="020E0802020502020306" pitchFamily="34" charset="0"/>
              </a:rPr>
              <a:t>Preguntas dirigidas o condicionantes</a:t>
            </a:r>
          </a:p>
          <a:p>
            <a:pPr lvl="1"/>
            <a:r>
              <a:rPr lang="es-CO" sz="3600" dirty="0">
                <a:solidFill>
                  <a:schemeClr val="bg1"/>
                </a:solidFill>
                <a:latin typeface="Berlin Sans FB Demi" panose="020E0802020502020306" pitchFamily="34" charset="0"/>
              </a:rPr>
              <a:t>“Se intenta llevar al interlocutor a nuestro terreno”.</a:t>
            </a:r>
          </a:p>
          <a:p>
            <a:pPr lvl="1"/>
            <a:endParaRPr lang="es-CO" sz="4000" dirty="0">
              <a:solidFill>
                <a:schemeClr val="bg1"/>
              </a:solidFill>
              <a:latin typeface="Berlin Sans FB Demi" panose="020E0802020502020306" pitchFamily="34" charset="0"/>
            </a:endParaRPr>
          </a:p>
          <a:p>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90</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0255489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fontScale="92500" lnSpcReduction="10000"/>
          </a:bodyPr>
          <a:lstStyle/>
          <a:p>
            <a:r>
              <a:rPr lang="es-CO" sz="4400" dirty="0">
                <a:solidFill>
                  <a:schemeClr val="bg1"/>
                </a:solidFill>
                <a:latin typeface="Berlin Sans FB Demi" panose="020E0802020502020306" pitchFamily="34" charset="0"/>
              </a:rPr>
              <a:t>La elicitación debe terminar de forma natural.</a:t>
            </a:r>
          </a:p>
          <a:p>
            <a:r>
              <a:rPr lang="es-CO" sz="4400" dirty="0">
                <a:solidFill>
                  <a:schemeClr val="bg1"/>
                </a:solidFill>
                <a:latin typeface="Berlin Sans FB Demi" panose="020E0802020502020306" pitchFamily="34" charset="0"/>
              </a:rPr>
              <a:t>La relación entre la víctima y el I.S no es estático y se debe calcular.</a:t>
            </a:r>
          </a:p>
          <a:p>
            <a:pPr lvl="1"/>
            <a:r>
              <a:rPr lang="es-CO" sz="4000" dirty="0" err="1">
                <a:solidFill>
                  <a:schemeClr val="bg1"/>
                </a:solidFill>
                <a:latin typeface="Berlin Sans FB Demi" panose="020E0802020502020306" pitchFamily="34" charset="0"/>
              </a:rPr>
              <a:t>Hunting</a:t>
            </a:r>
            <a:r>
              <a:rPr lang="es-CO" sz="4000" dirty="0">
                <a:solidFill>
                  <a:schemeClr val="bg1"/>
                </a:solidFill>
                <a:latin typeface="Berlin Sans FB Demi" panose="020E0802020502020306" pitchFamily="34" charset="0"/>
              </a:rPr>
              <a:t>: Mínima interacción con el objetivo</a:t>
            </a:r>
          </a:p>
          <a:p>
            <a:pPr lvl="1"/>
            <a:r>
              <a:rPr lang="es-CO" sz="4000" dirty="0" err="1">
                <a:solidFill>
                  <a:schemeClr val="bg1"/>
                </a:solidFill>
                <a:latin typeface="Berlin Sans FB Demi" panose="020E0802020502020306" pitchFamily="34" charset="0"/>
              </a:rPr>
              <a:t>Farming</a:t>
            </a:r>
            <a:r>
              <a:rPr lang="es-CO" sz="4000" dirty="0">
                <a:solidFill>
                  <a:schemeClr val="bg1"/>
                </a:solidFill>
                <a:latin typeface="Berlin Sans FB Demi" panose="020E0802020502020306" pitchFamily="34" charset="0"/>
              </a:rPr>
              <a:t>: Se pretende mantener una relación a largo plazo con el fin de obtener más información o realizar un ataque.</a:t>
            </a:r>
          </a:p>
          <a:p>
            <a:endParaRPr lang="es-CO" sz="4000" dirty="0">
              <a:solidFill>
                <a:schemeClr val="bg1"/>
              </a:solidFill>
              <a:latin typeface="Berlin Sans FB Demi" panose="020E0802020502020306" pitchFamily="34" charset="0"/>
            </a:endParaRPr>
          </a:p>
          <a:p>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91</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8335134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buNone/>
            </a:pPr>
            <a:r>
              <a:rPr lang="es-CO" sz="4000" dirty="0">
                <a:solidFill>
                  <a:schemeClr val="bg1"/>
                </a:solidFill>
                <a:latin typeface="Berlin Sans FB Demi" panose="020E0802020502020306" pitchFamily="34" charset="0"/>
              </a:rPr>
              <a:t>Técnicas de persuasión y manipulación.</a:t>
            </a:r>
          </a:p>
          <a:p>
            <a:pPr marL="0" indent="0">
              <a:buNone/>
            </a:pPr>
            <a:r>
              <a:rPr lang="es-CO" sz="4000" dirty="0">
                <a:solidFill>
                  <a:schemeClr val="bg1"/>
                </a:solidFill>
                <a:latin typeface="Berlin Sans FB Demi" panose="020E0802020502020306" pitchFamily="34" charset="0"/>
              </a:rPr>
              <a:t>¿Siempre hay alguien que tiene algún poder sobre nosotros?</a:t>
            </a:r>
          </a:p>
          <a:p>
            <a:pPr marL="0" indent="0">
              <a:buNone/>
            </a:pPr>
            <a:r>
              <a:rPr lang="es-CO" sz="4000" dirty="0">
                <a:solidFill>
                  <a:schemeClr val="bg1"/>
                </a:solidFill>
                <a:latin typeface="Berlin Sans FB Demi" panose="020E0802020502020306" pitchFamily="34" charset="0"/>
              </a:rPr>
              <a:t>¿Qué intenta hacer un niño cuando hace pucheros a sus padres para conseguir un capricho u otro tipo de compensación?</a:t>
            </a:r>
          </a:p>
          <a:p>
            <a:pPr marL="0" indent="0">
              <a:buNone/>
            </a:pPr>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92</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2827398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buNone/>
            </a:pPr>
            <a:r>
              <a:rPr lang="es-CO" sz="4000" u="sng" dirty="0">
                <a:solidFill>
                  <a:schemeClr val="bg1"/>
                </a:solidFill>
                <a:latin typeface="Berlin Sans FB Demi" panose="020E0802020502020306" pitchFamily="34" charset="0"/>
              </a:rPr>
              <a:t>Técnicas de persuasión y manipulación</a:t>
            </a:r>
            <a:r>
              <a:rPr lang="es-CO" sz="4000" dirty="0">
                <a:solidFill>
                  <a:schemeClr val="bg1"/>
                </a:solidFill>
                <a:latin typeface="Berlin Sans FB Demi" panose="020E0802020502020306" pitchFamily="34" charset="0"/>
              </a:rPr>
              <a:t>.</a:t>
            </a:r>
          </a:p>
          <a:p>
            <a:pPr marL="0" indent="0">
              <a:buNone/>
            </a:pPr>
            <a:r>
              <a:rPr lang="es-CO" sz="4000" dirty="0">
                <a:solidFill>
                  <a:schemeClr val="bg1"/>
                </a:solidFill>
                <a:latin typeface="Berlin Sans FB Demi" panose="020E0802020502020306" pitchFamily="34" charset="0"/>
              </a:rPr>
              <a:t>¿Siempre hay alguien que tiene algún poder sobre nosotros?</a:t>
            </a:r>
          </a:p>
          <a:p>
            <a:pPr marL="0" indent="0">
              <a:buNone/>
            </a:pPr>
            <a:r>
              <a:rPr lang="es-CO" sz="4000" dirty="0">
                <a:solidFill>
                  <a:schemeClr val="bg1"/>
                </a:solidFill>
                <a:latin typeface="Berlin Sans FB Demi" panose="020E0802020502020306" pitchFamily="34" charset="0"/>
              </a:rPr>
              <a:t>¿Qué intenta hacer un niño cuando hace pucheros a sus padres para conseguir un capricho u otro tipo de compensación?</a:t>
            </a:r>
          </a:p>
          <a:p>
            <a:pPr marL="0" indent="0">
              <a:buNone/>
            </a:pPr>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93</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8354319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lgn="just">
              <a:buNone/>
            </a:pPr>
            <a:r>
              <a:rPr lang="es-CO" sz="4000" u="sng" dirty="0">
                <a:solidFill>
                  <a:schemeClr val="bg1"/>
                </a:solidFill>
                <a:latin typeface="Berlin Sans FB Demi" panose="020E0802020502020306" pitchFamily="34" charset="0"/>
              </a:rPr>
              <a:t>Manipulación: </a:t>
            </a:r>
            <a:r>
              <a:rPr lang="es-CO" sz="4000" dirty="0">
                <a:solidFill>
                  <a:schemeClr val="bg1"/>
                </a:solidFill>
                <a:latin typeface="Berlin Sans FB Demi" panose="020E0802020502020306" pitchFamily="34" charset="0"/>
              </a:rPr>
              <a:t>Intervenir con medios hábiles y, a veces, con distorsión de la verdad o la justicia, y al servicio de intereses particulares” (RAE).</a:t>
            </a:r>
          </a:p>
          <a:p>
            <a:pPr marL="0" indent="0" algn="just">
              <a:buNone/>
            </a:pPr>
            <a:r>
              <a:rPr lang="es-CO" sz="4000" dirty="0">
                <a:solidFill>
                  <a:schemeClr val="bg1"/>
                </a:solidFill>
                <a:latin typeface="Berlin Sans FB Demi" panose="020E0802020502020306" pitchFamily="34" charset="0"/>
              </a:rPr>
              <a:t>No hay ética de por medio y usualmente se apela a las emociones y sentimientos de las victimas . </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94</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
        <p:nvSpPr>
          <p:cNvPr id="2" name="Rectangle 1">
            <a:extLst>
              <a:ext uri="{FF2B5EF4-FFF2-40B4-BE49-F238E27FC236}">
                <a16:creationId xmlns:a16="http://schemas.microsoft.com/office/drawing/2014/main" id="{7B08357A-6091-417F-916E-0566FE3DEC1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Intervenir</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medios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hábiles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veces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arteros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política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el</a:t>
            </a:r>
            <a:r>
              <a:rPr kumimoji="0" lang="es-CO" altLang="es-CO" sz="1800" b="0" i="0" u="none" strike="noStrike" cap="none" normalizeH="0" baseline="0">
                <a:ln>
                  <a:noFill/>
                </a:ln>
                <a:solidFill>
                  <a:schemeClr val="tx1"/>
                </a:solidFill>
                <a:effectLst/>
                <a:latin typeface="Arial" panose="020B0604020202020204" pitchFamily="34" charset="0"/>
              </a:rPr>
              <a:t>mercado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información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etc.,</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distorsión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verdad</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justicia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al</a:t>
            </a:r>
            <a:r>
              <a:rPr kumimoji="0" lang="es-CO" altLang="es-CO" sz="1800" b="0" i="0" u="none" strike="noStrike" cap="none" normalizeH="0" baseline="0">
                <a:ln>
                  <a:noFill/>
                </a:ln>
                <a:solidFill>
                  <a:schemeClr val="tx1"/>
                </a:solidFill>
                <a:effectLst/>
                <a:latin typeface="Arial" panose="020B0604020202020204" pitchFamily="34" charset="0"/>
              </a:rPr>
              <a:t>servicio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intereses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particulares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r>
              <a:rPr kumimoji="0" lang="es-CO" altLang="es-CO" sz="900" b="0" i="0" u="none" strike="noStrike" cap="none" normalizeH="0" baseline="0">
                <a:ln>
                  <a:noFill/>
                </a:ln>
                <a:solidFill>
                  <a:schemeClr val="tx1"/>
                </a:solidFill>
                <a:effectLst/>
              </a:rPr>
              <a:t> </a:t>
            </a: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407212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lnSpcReduction="10000"/>
          </a:bodyPr>
          <a:lstStyle/>
          <a:p>
            <a:pPr marL="0" indent="0" algn="just">
              <a:buNone/>
            </a:pPr>
            <a:r>
              <a:rPr lang="es-CO" sz="4000" dirty="0">
                <a:solidFill>
                  <a:schemeClr val="bg1"/>
                </a:solidFill>
                <a:latin typeface="Berlin Sans FB Demi" panose="020E0802020502020306" pitchFamily="34" charset="0"/>
              </a:rPr>
              <a:t>Vulnerabilidades humanas:</a:t>
            </a:r>
          </a:p>
          <a:p>
            <a:pPr algn="just"/>
            <a:r>
              <a:rPr lang="es-CO" sz="4000" dirty="0">
                <a:solidFill>
                  <a:schemeClr val="bg1"/>
                </a:solidFill>
                <a:latin typeface="Berlin Sans FB Demi" panose="020E0802020502020306" pitchFamily="34" charset="0"/>
              </a:rPr>
              <a:t>La necesidad de ser adulados.</a:t>
            </a:r>
          </a:p>
          <a:p>
            <a:pPr algn="just"/>
            <a:r>
              <a:rPr lang="es-CO" sz="4000" dirty="0">
                <a:solidFill>
                  <a:schemeClr val="bg1"/>
                </a:solidFill>
                <a:latin typeface="Berlin Sans FB Demi" panose="020E0802020502020306" pitchFamily="34" charset="0"/>
              </a:rPr>
              <a:t>Los sentimientos de culpabilidad.</a:t>
            </a:r>
          </a:p>
          <a:p>
            <a:pPr algn="just"/>
            <a:r>
              <a:rPr lang="es-CO" sz="4000" dirty="0">
                <a:solidFill>
                  <a:schemeClr val="bg1"/>
                </a:solidFill>
                <a:latin typeface="Berlin Sans FB Demi" panose="020E0802020502020306" pitchFamily="34" charset="0"/>
              </a:rPr>
              <a:t>Los salvadores.</a:t>
            </a:r>
          </a:p>
          <a:p>
            <a:pPr algn="just"/>
            <a:r>
              <a:rPr lang="es-CO" sz="4000" dirty="0">
                <a:solidFill>
                  <a:schemeClr val="bg1"/>
                </a:solidFill>
                <a:latin typeface="Berlin Sans FB Demi" panose="020E0802020502020306" pitchFamily="34" charset="0"/>
              </a:rPr>
              <a:t>Uso del chivo expiatorio.</a:t>
            </a:r>
          </a:p>
          <a:p>
            <a:pPr algn="just"/>
            <a:r>
              <a:rPr lang="es-CO" sz="4000" dirty="0">
                <a:solidFill>
                  <a:schemeClr val="bg1"/>
                </a:solidFill>
                <a:latin typeface="Berlin Sans FB Demi" panose="020E0802020502020306" pitchFamily="34" charset="0"/>
              </a:rPr>
              <a:t>La manipulación a través del miedo y a la amenaza velada.</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95</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
        <p:nvSpPr>
          <p:cNvPr id="2" name="Rectangle 1">
            <a:extLst>
              <a:ext uri="{FF2B5EF4-FFF2-40B4-BE49-F238E27FC236}">
                <a16:creationId xmlns:a16="http://schemas.microsoft.com/office/drawing/2014/main" id="{7B08357A-6091-417F-916E-0566FE3DEC1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Intervenir</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medios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hábiles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veces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arteros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política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el</a:t>
            </a:r>
            <a:r>
              <a:rPr kumimoji="0" lang="es-CO" altLang="es-CO" sz="1800" b="0" i="0" u="none" strike="noStrike" cap="none" normalizeH="0" baseline="0">
                <a:ln>
                  <a:noFill/>
                </a:ln>
                <a:solidFill>
                  <a:schemeClr val="tx1"/>
                </a:solidFill>
                <a:effectLst/>
                <a:latin typeface="Arial" panose="020B0604020202020204" pitchFamily="34" charset="0"/>
              </a:rPr>
              <a:t>mercado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información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etc.,</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distorsión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verdad</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justicia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al</a:t>
            </a:r>
            <a:r>
              <a:rPr kumimoji="0" lang="es-CO" altLang="es-CO" sz="1800" b="0" i="0" u="none" strike="noStrike" cap="none" normalizeH="0" baseline="0">
                <a:ln>
                  <a:noFill/>
                </a:ln>
                <a:solidFill>
                  <a:schemeClr val="tx1"/>
                </a:solidFill>
                <a:effectLst/>
                <a:latin typeface="Arial" panose="020B0604020202020204" pitchFamily="34" charset="0"/>
              </a:rPr>
              <a:t>servicio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intereses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particulares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r>
              <a:rPr kumimoji="0" lang="es-CO" altLang="es-CO" sz="900" b="0" i="0" u="none" strike="noStrike" cap="none" normalizeH="0" baseline="0">
                <a:ln>
                  <a:noFill/>
                </a:ln>
                <a:solidFill>
                  <a:schemeClr val="tx1"/>
                </a:solidFill>
                <a:effectLst/>
              </a:rPr>
              <a:t> </a:t>
            </a: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929663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lgn="just">
              <a:buNone/>
            </a:pPr>
            <a:r>
              <a:rPr lang="es-CO" sz="4000" dirty="0">
                <a:solidFill>
                  <a:schemeClr val="bg1"/>
                </a:solidFill>
                <a:latin typeface="Berlin Sans FB Demi" panose="020E0802020502020306" pitchFamily="34" charset="0"/>
              </a:rPr>
              <a:t>Vulnerabilidades humanas:</a:t>
            </a:r>
          </a:p>
          <a:p>
            <a:pPr algn="just"/>
            <a:r>
              <a:rPr lang="es-CO" sz="4000" dirty="0">
                <a:solidFill>
                  <a:schemeClr val="bg1"/>
                </a:solidFill>
                <a:latin typeface="Berlin Sans FB Demi" panose="020E0802020502020306" pitchFamily="34" charset="0"/>
              </a:rPr>
              <a:t>“Rodríguez si no es capaz de asumir las tareas de facturación del nuevo cliente después de la información que le he dado, quizás deberemos plantearnos buscar ayuda en </a:t>
            </a:r>
            <a:r>
              <a:rPr lang="es-CO" sz="4000" dirty="0" err="1">
                <a:solidFill>
                  <a:schemeClr val="bg1"/>
                </a:solidFill>
                <a:latin typeface="Berlin Sans FB Demi" panose="020E0802020502020306" pitchFamily="34" charset="0"/>
              </a:rPr>
              <a:t>Martinez</a:t>
            </a:r>
            <a:r>
              <a:rPr lang="es-CO" sz="4000" dirty="0">
                <a:solidFill>
                  <a:schemeClr val="bg1"/>
                </a:solidFill>
                <a:latin typeface="Berlin Sans FB Demi" panose="020E0802020502020306" pitchFamily="34" charset="0"/>
              </a:rPr>
              <a:t>…, por el bien común del departamento”.</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96</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
        <p:nvSpPr>
          <p:cNvPr id="2" name="Rectangle 1">
            <a:extLst>
              <a:ext uri="{FF2B5EF4-FFF2-40B4-BE49-F238E27FC236}">
                <a16:creationId xmlns:a16="http://schemas.microsoft.com/office/drawing/2014/main" id="{7B08357A-6091-417F-916E-0566FE3DEC1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Intervenir</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medios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hábiles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veces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arteros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política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el</a:t>
            </a:r>
            <a:r>
              <a:rPr kumimoji="0" lang="es-CO" altLang="es-CO" sz="1800" b="0" i="0" u="none" strike="noStrike" cap="none" normalizeH="0" baseline="0">
                <a:ln>
                  <a:noFill/>
                </a:ln>
                <a:solidFill>
                  <a:schemeClr val="tx1"/>
                </a:solidFill>
                <a:effectLst/>
                <a:latin typeface="Arial" panose="020B0604020202020204" pitchFamily="34" charset="0"/>
              </a:rPr>
              <a:t>mercado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información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etc.,</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distorsión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verdad</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justicia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al</a:t>
            </a:r>
            <a:r>
              <a:rPr kumimoji="0" lang="es-CO" altLang="es-CO" sz="1800" b="0" i="0" u="none" strike="noStrike" cap="none" normalizeH="0" baseline="0">
                <a:ln>
                  <a:noFill/>
                </a:ln>
                <a:solidFill>
                  <a:schemeClr val="tx1"/>
                </a:solidFill>
                <a:effectLst/>
                <a:latin typeface="Arial" panose="020B0604020202020204" pitchFamily="34" charset="0"/>
              </a:rPr>
              <a:t>servicio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intereses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particulares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r>
              <a:rPr kumimoji="0" lang="es-CO" altLang="es-CO" sz="900" b="0" i="0" u="none" strike="noStrike" cap="none" normalizeH="0" baseline="0">
                <a:ln>
                  <a:noFill/>
                </a:ln>
                <a:solidFill>
                  <a:schemeClr val="tx1"/>
                </a:solidFill>
                <a:effectLst/>
              </a:rPr>
              <a:t> </a:t>
            </a: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509637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lgn="just">
              <a:buNone/>
            </a:pPr>
            <a:r>
              <a:rPr lang="es-CO" sz="4000" dirty="0">
                <a:solidFill>
                  <a:schemeClr val="bg1"/>
                </a:solidFill>
                <a:latin typeface="Berlin Sans FB Demi" panose="020E0802020502020306" pitchFamily="34" charset="0"/>
              </a:rPr>
              <a:t>Vulnerabilidades humanas:</a:t>
            </a:r>
          </a:p>
          <a:p>
            <a:pPr algn="just"/>
            <a:r>
              <a:rPr lang="es-CO" sz="4000" dirty="0">
                <a:solidFill>
                  <a:schemeClr val="bg1"/>
                </a:solidFill>
                <a:latin typeface="Berlin Sans FB Demi" panose="020E0802020502020306" pitchFamily="34" charset="0"/>
              </a:rPr>
              <a:t>“Rodríguez si no es capaz de asumir las tareas de facturación del nuevo cliente después de la información que le he dado, quizás deberemos plantearnos buscar ayuda en </a:t>
            </a:r>
            <a:r>
              <a:rPr lang="es-CO" sz="4000" dirty="0" err="1">
                <a:solidFill>
                  <a:schemeClr val="bg1"/>
                </a:solidFill>
                <a:latin typeface="Berlin Sans FB Demi" panose="020E0802020502020306" pitchFamily="34" charset="0"/>
              </a:rPr>
              <a:t>Martinez</a:t>
            </a:r>
            <a:r>
              <a:rPr lang="es-CO" sz="4000" dirty="0">
                <a:solidFill>
                  <a:schemeClr val="bg1"/>
                </a:solidFill>
                <a:latin typeface="Berlin Sans FB Demi" panose="020E0802020502020306" pitchFamily="34" charset="0"/>
              </a:rPr>
              <a:t>…, por el bien común del departamento”.</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97</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
        <p:nvSpPr>
          <p:cNvPr id="2" name="Rectangle 1">
            <a:extLst>
              <a:ext uri="{FF2B5EF4-FFF2-40B4-BE49-F238E27FC236}">
                <a16:creationId xmlns:a16="http://schemas.microsoft.com/office/drawing/2014/main" id="{7B08357A-6091-417F-916E-0566FE3DEC1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Intervenir</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medios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hábiles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veces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arteros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política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el</a:t>
            </a:r>
            <a:r>
              <a:rPr kumimoji="0" lang="es-CO" altLang="es-CO" sz="1800" b="0" i="0" u="none" strike="noStrike" cap="none" normalizeH="0" baseline="0">
                <a:ln>
                  <a:noFill/>
                </a:ln>
                <a:solidFill>
                  <a:schemeClr val="tx1"/>
                </a:solidFill>
                <a:effectLst/>
                <a:latin typeface="Arial" panose="020B0604020202020204" pitchFamily="34" charset="0"/>
              </a:rPr>
              <a:t>mercado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información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etc.,</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distorsión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verdad</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justicia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al</a:t>
            </a:r>
            <a:r>
              <a:rPr kumimoji="0" lang="es-CO" altLang="es-CO" sz="1800" b="0" i="0" u="none" strike="noStrike" cap="none" normalizeH="0" baseline="0">
                <a:ln>
                  <a:noFill/>
                </a:ln>
                <a:solidFill>
                  <a:schemeClr val="tx1"/>
                </a:solidFill>
                <a:effectLst/>
                <a:latin typeface="Arial" panose="020B0604020202020204" pitchFamily="34" charset="0"/>
              </a:rPr>
              <a:t>servicio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intereses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particulares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r>
              <a:rPr kumimoji="0" lang="es-CO" altLang="es-CO" sz="900" b="0" i="0" u="none" strike="noStrike" cap="none" normalizeH="0" baseline="0">
                <a:ln>
                  <a:noFill/>
                </a:ln>
                <a:solidFill>
                  <a:schemeClr val="tx1"/>
                </a:solidFill>
                <a:effectLst/>
              </a:rPr>
              <a:t> </a:t>
            </a: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059339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fontScale="85000" lnSpcReduction="20000"/>
          </a:bodyPr>
          <a:lstStyle/>
          <a:p>
            <a:pPr marL="0" indent="0" algn="just">
              <a:buNone/>
            </a:pPr>
            <a:r>
              <a:rPr lang="es-CO" sz="4000" dirty="0">
                <a:solidFill>
                  <a:schemeClr val="bg1"/>
                </a:solidFill>
                <a:latin typeface="Berlin Sans FB Demi" panose="020E0802020502020306" pitchFamily="34" charset="0"/>
              </a:rPr>
              <a:t>Vulnerabilidades humanas:</a:t>
            </a:r>
          </a:p>
          <a:p>
            <a:pPr algn="just"/>
            <a:r>
              <a:rPr lang="es-CO" sz="4000" dirty="0">
                <a:solidFill>
                  <a:schemeClr val="bg1"/>
                </a:solidFill>
                <a:latin typeface="Berlin Sans FB Demi" panose="020E0802020502020306" pitchFamily="34" charset="0"/>
              </a:rPr>
              <a:t>Manipulación por deformación.</a:t>
            </a:r>
          </a:p>
          <a:p>
            <a:pPr algn="just"/>
            <a:r>
              <a:rPr lang="es-CO" sz="4000" dirty="0">
                <a:solidFill>
                  <a:schemeClr val="bg1"/>
                </a:solidFill>
                <a:latin typeface="Berlin Sans FB Demi" panose="020E0802020502020306" pitchFamily="34" charset="0"/>
              </a:rPr>
              <a:t>Creación de etiquetas perjudiciales a la imagen y autoestima.</a:t>
            </a:r>
          </a:p>
          <a:p>
            <a:pPr algn="just"/>
            <a:r>
              <a:rPr lang="es-CO" sz="4000" dirty="0">
                <a:solidFill>
                  <a:schemeClr val="bg1"/>
                </a:solidFill>
                <a:latin typeface="Berlin Sans FB Demi" panose="020E0802020502020306" pitchFamily="34" charset="0"/>
              </a:rPr>
              <a:t>La manipulación organizativa.</a:t>
            </a:r>
          </a:p>
          <a:p>
            <a:pPr lvl="1" algn="just"/>
            <a:r>
              <a:rPr lang="es-CO" sz="3600" dirty="0">
                <a:solidFill>
                  <a:schemeClr val="bg1"/>
                </a:solidFill>
                <a:latin typeface="Berlin Sans FB Demi" panose="020E0802020502020306" pitchFamily="34" charset="0"/>
              </a:rPr>
              <a:t>Jefe de planta (manipulado)…“Por cierto, ¿Rodríguez (víctima) no ha llegado todavía? Es que le he buscado para entregarle un presupuesto que ha solicitado un cliente de forma urgente y no sé dónde puede estar (simulando preocupación). En fin, volveré a intentarlo de nuevo mañana”. </a:t>
            </a:r>
          </a:p>
          <a:p>
            <a:pPr algn="just"/>
            <a:endParaRPr lang="es-CO" sz="4000" dirty="0">
              <a:solidFill>
                <a:schemeClr val="bg1"/>
              </a:solidFill>
              <a:latin typeface="Berlin Sans FB Demi" panose="020E0802020502020306" pitchFamily="34" charset="0"/>
            </a:endParaRPr>
          </a:p>
          <a:p>
            <a:pPr algn="just"/>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98</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462213"/>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r>
              <a:rPr lang="es-CO" sz="2800" u="sng" dirty="0">
                <a:solidFill>
                  <a:schemeClr val="bg1"/>
                </a:solidFill>
                <a:latin typeface="Berlin Sans FB Demi" panose="020E0802020502020306" pitchFamily="34" charset="0"/>
              </a:rPr>
              <a:t>Manipulación</a:t>
            </a:r>
            <a:endParaRPr lang="es-CO" sz="2800" b="1" dirty="0">
              <a:solidFill>
                <a:schemeClr val="bg1"/>
              </a:solidFill>
              <a:latin typeface="Berlin Sans FB Demi" panose="020E0802020502020306" pitchFamily="34" charset="0"/>
            </a:endParaRPr>
          </a:p>
          <a:p>
            <a:pPr algn="ctr"/>
            <a:endParaRPr lang="es-CO" sz="3600" b="1" dirty="0">
              <a:solidFill>
                <a:schemeClr val="bg1"/>
              </a:solidFill>
              <a:latin typeface="Berlin Sans FB Demi" panose="020E0802020502020306" pitchFamily="34" charset="0"/>
            </a:endParaRPr>
          </a:p>
        </p:txBody>
      </p:sp>
      <p:sp>
        <p:nvSpPr>
          <p:cNvPr id="2" name="Rectangle 1">
            <a:extLst>
              <a:ext uri="{FF2B5EF4-FFF2-40B4-BE49-F238E27FC236}">
                <a16:creationId xmlns:a16="http://schemas.microsoft.com/office/drawing/2014/main" id="{7B08357A-6091-417F-916E-0566FE3DEC1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Intervenir</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medios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hábiles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veces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arteros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política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el</a:t>
            </a:r>
            <a:r>
              <a:rPr kumimoji="0" lang="es-CO" altLang="es-CO" sz="1800" b="0" i="0" u="none" strike="noStrike" cap="none" normalizeH="0" baseline="0">
                <a:ln>
                  <a:noFill/>
                </a:ln>
                <a:solidFill>
                  <a:schemeClr val="tx1"/>
                </a:solidFill>
                <a:effectLst/>
                <a:latin typeface="Arial" panose="020B0604020202020204" pitchFamily="34" charset="0"/>
              </a:rPr>
              <a:t>mercado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información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etc.,</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distorsión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verdad</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justicia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al</a:t>
            </a:r>
            <a:r>
              <a:rPr kumimoji="0" lang="es-CO" altLang="es-CO" sz="1800" b="0" i="0" u="none" strike="noStrike" cap="none" normalizeH="0" baseline="0">
                <a:ln>
                  <a:noFill/>
                </a:ln>
                <a:solidFill>
                  <a:schemeClr val="tx1"/>
                </a:solidFill>
                <a:effectLst/>
                <a:latin typeface="Arial" panose="020B0604020202020204" pitchFamily="34" charset="0"/>
              </a:rPr>
              <a:t>servicio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intereses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particulares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r>
              <a:rPr kumimoji="0" lang="es-CO" altLang="es-CO" sz="900" b="0" i="0" u="none" strike="noStrike" cap="none" normalizeH="0" baseline="0">
                <a:ln>
                  <a:noFill/>
                </a:ln>
                <a:solidFill>
                  <a:schemeClr val="tx1"/>
                </a:solidFill>
                <a:effectLst/>
              </a:rPr>
              <a:t> </a:t>
            </a: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67622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algn="just"/>
            <a:r>
              <a:rPr lang="es-CO" sz="4000" u="sng" dirty="0">
                <a:solidFill>
                  <a:schemeClr val="bg1"/>
                </a:solidFill>
                <a:latin typeface="Berlin Sans FB Demi" panose="020E0802020502020306" pitchFamily="34" charset="0"/>
              </a:rPr>
              <a:t>Persuasión,</a:t>
            </a:r>
            <a:r>
              <a:rPr lang="es-CO" sz="4000" dirty="0">
                <a:solidFill>
                  <a:schemeClr val="bg1"/>
                </a:solidFill>
                <a:latin typeface="Berlin Sans FB Demi" panose="020E0802020502020306" pitchFamily="34" charset="0"/>
              </a:rPr>
              <a:t> no tiene connotaciones negativas a diferencia de la manipulación. No se busca un beneficio para el atacante ni  unilateral. Técnicas de persuasión según Robert </a:t>
            </a:r>
            <a:r>
              <a:rPr lang="es-CO" sz="4000" dirty="0" err="1">
                <a:solidFill>
                  <a:schemeClr val="bg1"/>
                </a:solidFill>
                <a:latin typeface="Berlin Sans FB Demi" panose="020E0802020502020306" pitchFamily="34" charset="0"/>
              </a:rPr>
              <a:t>Cialdini</a:t>
            </a:r>
            <a:r>
              <a:rPr lang="es-CO" sz="4000" dirty="0">
                <a:solidFill>
                  <a:schemeClr val="bg1"/>
                </a:solidFill>
                <a:latin typeface="Berlin Sans FB Demi" panose="020E0802020502020306" pitchFamily="34" charset="0"/>
              </a:rPr>
              <a:t>, autor del libro Influencia: la piscología de la persuasión.</a:t>
            </a:r>
          </a:p>
          <a:p>
            <a:pPr algn="just"/>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99</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
        <p:nvSpPr>
          <p:cNvPr id="2" name="Rectangle 1">
            <a:extLst>
              <a:ext uri="{FF2B5EF4-FFF2-40B4-BE49-F238E27FC236}">
                <a16:creationId xmlns:a16="http://schemas.microsoft.com/office/drawing/2014/main" id="{7B08357A-6091-417F-916E-0566FE3DEC1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Intervenir</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medios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hábiles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veces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arteros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política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el</a:t>
            </a:r>
            <a:r>
              <a:rPr kumimoji="0" lang="es-CO" altLang="es-CO" sz="1800" b="0" i="0" u="none" strike="noStrike" cap="none" normalizeH="0" baseline="0">
                <a:ln>
                  <a:noFill/>
                </a:ln>
                <a:solidFill>
                  <a:schemeClr val="tx1"/>
                </a:solidFill>
                <a:effectLst/>
                <a:latin typeface="Arial" panose="020B0604020202020204" pitchFamily="34" charset="0"/>
              </a:rPr>
              <a:t>mercado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información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etc.,</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distorsión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verdad</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justicia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al</a:t>
            </a:r>
            <a:r>
              <a:rPr kumimoji="0" lang="es-CO" altLang="es-CO" sz="1800" b="0" i="0" u="none" strike="noStrike" cap="none" normalizeH="0" baseline="0">
                <a:ln>
                  <a:noFill/>
                </a:ln>
                <a:solidFill>
                  <a:schemeClr val="tx1"/>
                </a:solidFill>
                <a:effectLst/>
                <a:latin typeface="Arial" panose="020B0604020202020204" pitchFamily="34" charset="0"/>
              </a:rPr>
              <a:t>servicio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intereses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particulares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r>
              <a:rPr kumimoji="0" lang="es-CO" altLang="es-CO" sz="900" b="0" i="0" u="none" strike="noStrike" cap="none" normalizeH="0" baseline="0">
                <a:ln>
                  <a:noFill/>
                </a:ln>
                <a:solidFill>
                  <a:schemeClr val="tx1"/>
                </a:solidFill>
                <a:effectLst/>
              </a:rPr>
              <a:t> </a:t>
            </a: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8427036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870</TotalTime>
  <Words>2259</Words>
  <Application>Microsoft Office PowerPoint</Application>
  <PresentationFormat>Widescreen</PresentationFormat>
  <Paragraphs>542</Paragraphs>
  <Slides>105</Slides>
  <Notes>0</Notes>
  <HiddenSlides>0</HiddenSlides>
  <MMClips>14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105</vt:i4>
      </vt:variant>
    </vt:vector>
  </HeadingPairs>
  <TitlesOfParts>
    <vt:vector size="111" baseType="lpstr">
      <vt:lpstr>Arial</vt:lpstr>
      <vt:lpstr>Arial Unicode MS</vt:lpstr>
      <vt:lpstr>Berlin Sans FB Demi</vt:lpstr>
      <vt:lpstr>Calibri</vt:lpstr>
      <vt:lpstr>Calibri Light</vt: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Christian Urcuqui</dc:creator>
  <cp:lastModifiedBy>Christian Urcuqui</cp:lastModifiedBy>
  <cp:revision>84</cp:revision>
  <dcterms:created xsi:type="dcterms:W3CDTF">2017-09-04T21:29:19Z</dcterms:created>
  <dcterms:modified xsi:type="dcterms:W3CDTF">2018-08-12T23:08:53Z</dcterms:modified>
</cp:coreProperties>
</file>